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71" r:id="rId2"/>
    <p:sldId id="383" r:id="rId3"/>
    <p:sldId id="389" r:id="rId4"/>
    <p:sldId id="385" r:id="rId5"/>
    <p:sldId id="378" r:id="rId6"/>
    <p:sldId id="392" r:id="rId7"/>
    <p:sldId id="388" r:id="rId8"/>
    <p:sldId id="391" r:id="rId9"/>
    <p:sldId id="386" r:id="rId10"/>
    <p:sldId id="387" r:id="rId11"/>
    <p:sldId id="346" r:id="rId12"/>
  </p:sldIdLst>
  <p:sldSz cx="9144000" cy="6858000" type="screen4x3"/>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426" userDrawn="1">
          <p15:clr>
            <a:srgbClr val="A4A3A4"/>
          </p15:clr>
        </p15:guide>
        <p15:guide id="3" pos="4445" userDrawn="1">
          <p15:clr>
            <a:srgbClr val="A4A3A4"/>
          </p15:clr>
        </p15:guide>
        <p15:guide id="4" pos="363" userDrawn="1">
          <p15:clr>
            <a:srgbClr val="A4A3A4"/>
          </p15:clr>
        </p15:guide>
        <p15:guide id="5" orient="horz" pos="232" userDrawn="1">
          <p15:clr>
            <a:srgbClr val="A4A3A4"/>
          </p15:clr>
        </p15:guide>
        <p15:guide id="6" orient="horz" pos="4088" userDrawn="1">
          <p15:clr>
            <a:srgbClr val="A4A3A4"/>
          </p15:clr>
        </p15:guide>
        <p15:guide id="7" orient="horz" pos="57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nso Molina Falcone" initials="AMF" lastIdx="0" clrIdx="0">
    <p:extLst>
      <p:ext uri="{19B8F6BF-5375-455C-9EA6-DF929625EA0E}">
        <p15:presenceInfo xmlns:p15="http://schemas.microsoft.com/office/powerpoint/2012/main" userId="S-1-5-21-3553188897-559670306-812426011-3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B8E"/>
    <a:srgbClr val="95B3D7"/>
    <a:srgbClr val="94B3D7"/>
    <a:srgbClr val="808080"/>
    <a:srgbClr val="8C0E1D"/>
    <a:srgbClr val="A4A3A4"/>
    <a:srgbClr val="E7131C"/>
    <a:srgbClr val="ADDAED"/>
    <a:srgbClr val="9EB3B3"/>
    <a:srgbClr val="CED8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939" autoAdjust="0"/>
  </p:normalViewPr>
  <p:slideViewPr>
    <p:cSldViewPr snapToGrid="0" snapToObjects="1">
      <p:cViewPr varScale="1">
        <p:scale>
          <a:sx n="65" d="100"/>
          <a:sy n="65" d="100"/>
        </p:scale>
        <p:origin x="1228" y="48"/>
      </p:cViewPr>
      <p:guideLst>
        <p:guide orient="horz" pos="2296"/>
        <p:guide pos="2426"/>
        <p:guide pos="4445"/>
        <p:guide pos="363"/>
        <p:guide orient="horz" pos="232"/>
        <p:guide orient="horz" pos="4088"/>
        <p:guide orient="horz" pos="5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8" d="100"/>
          <a:sy n="48" d="100"/>
        </p:scale>
        <p:origin x="2669" y="53"/>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alegria\Documents\Presentaciones%20Corporativas\Tablas%20y%20gr&#225;fico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dPt>
            <c:idx val="0"/>
            <c:bubble3D val="0"/>
            <c:spPr>
              <a:gradFill rotWithShape="1">
                <a:gsLst>
                  <a:gs pos="0">
                    <a:schemeClr val="accent1">
                      <a:tint val="58000"/>
                      <a:tint val="100000"/>
                      <a:shade val="100000"/>
                      <a:satMod val="130000"/>
                    </a:schemeClr>
                  </a:gs>
                  <a:gs pos="100000">
                    <a:schemeClr val="accent1">
                      <a:tint val="58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4C6-4A5F-B570-95AB7C86D19E}"/>
              </c:ext>
            </c:extLst>
          </c:dPt>
          <c:dPt>
            <c:idx val="1"/>
            <c:bubble3D val="0"/>
            <c:spPr>
              <a:gradFill rotWithShape="1">
                <a:gsLst>
                  <a:gs pos="0">
                    <a:schemeClr val="accent1">
                      <a:tint val="86000"/>
                      <a:tint val="100000"/>
                      <a:shade val="100000"/>
                      <a:satMod val="130000"/>
                    </a:schemeClr>
                  </a:gs>
                  <a:gs pos="100000">
                    <a:schemeClr val="accent1">
                      <a:tint val="8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4C6-4A5F-B570-95AB7C86D19E}"/>
              </c:ext>
            </c:extLst>
          </c:dPt>
          <c:dPt>
            <c:idx val="2"/>
            <c:bubble3D val="0"/>
            <c:spPr>
              <a:gradFill rotWithShape="1">
                <a:gsLst>
                  <a:gs pos="0">
                    <a:schemeClr val="accent1">
                      <a:shade val="86000"/>
                      <a:tint val="100000"/>
                      <a:shade val="100000"/>
                      <a:satMod val="130000"/>
                    </a:schemeClr>
                  </a:gs>
                  <a:gs pos="100000">
                    <a:schemeClr val="accent1">
                      <a:shade val="8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4C6-4A5F-B570-95AB7C86D19E}"/>
              </c:ext>
            </c:extLst>
          </c:dPt>
          <c:dPt>
            <c:idx val="3"/>
            <c:bubble3D val="0"/>
            <c:spPr>
              <a:gradFill rotWithShape="1">
                <a:gsLst>
                  <a:gs pos="0">
                    <a:schemeClr val="accent1">
                      <a:shade val="58000"/>
                      <a:tint val="100000"/>
                      <a:shade val="100000"/>
                      <a:satMod val="130000"/>
                    </a:schemeClr>
                  </a:gs>
                  <a:gs pos="100000">
                    <a:schemeClr val="accent1">
                      <a:shade val="58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4C6-4A5F-B570-95AB7C86D19E}"/>
              </c:ext>
            </c:extLst>
          </c:dPt>
          <c:cat>
            <c:strRef>
              <c:f>Hoja1!$C$4:$C$7</c:f>
              <c:strCache>
                <c:ptCount val="4"/>
                <c:pt idx="0">
                  <c:v>BAM</c:v>
                </c:pt>
                <c:pt idx="1">
                  <c:v>CPP</c:v>
                </c:pt>
                <c:pt idx="2">
                  <c:v>bcIMC</c:v>
                </c:pt>
                <c:pt idx="3">
                  <c:v>PSP</c:v>
                </c:pt>
              </c:strCache>
            </c:strRef>
          </c:cat>
          <c:val>
            <c:numRef>
              <c:f>Hoja1!$D$4:$D$7</c:f>
              <c:numCache>
                <c:formatCode>0.0%</c:formatCode>
                <c:ptCount val="4"/>
                <c:pt idx="0">
                  <c:v>0.27700000000000002</c:v>
                </c:pt>
                <c:pt idx="1">
                  <c:v>0.27700000000000002</c:v>
                </c:pt>
                <c:pt idx="2">
                  <c:v>0.26100000000000001</c:v>
                </c:pt>
                <c:pt idx="3">
                  <c:v>0.185</c:v>
                </c:pt>
              </c:numCache>
            </c:numRef>
          </c:val>
          <c:extLst>
            <c:ext xmlns:c16="http://schemas.microsoft.com/office/drawing/2014/chart" uri="{C3380CC4-5D6E-409C-BE32-E72D297353CC}">
              <c16:uniqueId val="{00000008-64C6-4A5F-B570-95AB7C86D19E}"/>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sz="1600" b="1">
          <a:solidFill>
            <a:schemeClr val="bg1"/>
          </a:solidFill>
          <a:latin typeface="Helvetica" panose="020B0604020202020204" pitchFamily="34" charset="0"/>
          <a:cs typeface="Helvetica" panose="020B0604020202020204" pitchFamily="34" charset="0"/>
        </a:defRPr>
      </a:pPr>
      <a:endParaRPr lang="es-C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L" sz="1400" b="1" i="0" kern="1200" cap="all" spc="150" baseline="0" dirty="0" smtClean="0">
                <a:solidFill>
                  <a:srgbClr val="7F7F7F"/>
                </a:solidFill>
                <a:effectLst/>
              </a:rPr>
              <a:t>EBITDA</a:t>
            </a:r>
            <a:r>
              <a:rPr lang="es-CL" sz="1600" b="1" i="0" kern="1200" cap="all" spc="150" baseline="0" dirty="0" smtClean="0">
                <a:solidFill>
                  <a:srgbClr val="7F7F7F"/>
                </a:solidFill>
                <a:effectLst/>
              </a:rPr>
              <a:t> </a:t>
            </a:r>
            <a:r>
              <a:rPr lang="es-CL" sz="1050" b="1" i="0" kern="1200" cap="all" spc="150" baseline="0" dirty="0" smtClean="0">
                <a:solidFill>
                  <a:srgbClr val="7F7F7F"/>
                </a:solidFill>
                <a:effectLst/>
              </a:rPr>
              <a:t>(Miles de PEN$)</a:t>
            </a:r>
            <a:endParaRPr lang="es-CL" sz="1600" dirty="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EBITDA</c:v>
                </c:pt>
              </c:strCache>
            </c:strRef>
          </c:tx>
          <c:spPr>
            <a:solidFill>
              <a:srgbClr val="95B3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2017</c:v>
                </c:pt>
                <c:pt idx="1">
                  <c:v>2018</c:v>
                </c:pt>
                <c:pt idx="2">
                  <c:v>2019</c:v>
                </c:pt>
                <c:pt idx="3">
                  <c:v>UDM Mar2020</c:v>
                </c:pt>
              </c:strCache>
            </c:strRef>
          </c:cat>
          <c:val>
            <c:numRef>
              <c:f>Hoja1!$B$2:$B$5</c:f>
              <c:numCache>
                <c:formatCode>#,##0</c:formatCode>
                <c:ptCount val="4"/>
                <c:pt idx="0">
                  <c:v>24330</c:v>
                </c:pt>
                <c:pt idx="1">
                  <c:v>25436</c:v>
                </c:pt>
                <c:pt idx="2">
                  <c:v>28662</c:v>
                </c:pt>
                <c:pt idx="3">
                  <c:v>34266</c:v>
                </c:pt>
              </c:numCache>
            </c:numRef>
          </c:val>
          <c:extLst>
            <c:ext xmlns:c16="http://schemas.microsoft.com/office/drawing/2014/chart" uri="{C3380CC4-5D6E-409C-BE32-E72D297353CC}">
              <c16:uniqueId val="{00000000-4B28-4A09-9F9A-196E68B01EB0}"/>
            </c:ext>
          </c:extLst>
        </c:ser>
        <c:dLbls>
          <c:showLegendKey val="0"/>
          <c:showVal val="0"/>
          <c:showCatName val="0"/>
          <c:showSerName val="0"/>
          <c:showPercent val="0"/>
          <c:showBubbleSize val="0"/>
        </c:dLbls>
        <c:gapWidth val="219"/>
        <c:axId val="1653084448"/>
        <c:axId val="1653094848"/>
      </c:barChart>
      <c:lineChart>
        <c:grouping val="standard"/>
        <c:varyColors val="0"/>
        <c:ser>
          <c:idx val="1"/>
          <c:order val="1"/>
          <c:tx>
            <c:strRef>
              <c:f>Hoja1!$C$1</c:f>
              <c:strCache>
                <c:ptCount val="1"/>
                <c:pt idx="0">
                  <c:v>Margen EBITDA</c:v>
                </c:pt>
              </c:strCache>
            </c:strRef>
          </c:tx>
          <c:spPr>
            <a:ln w="28575" cap="rnd">
              <a:solidFill>
                <a:schemeClr val="accent2"/>
              </a:solidFill>
              <a:round/>
            </a:ln>
            <a:effectLst/>
          </c:spPr>
          <c:marker>
            <c:symbol val="diamond"/>
            <c:size val="5"/>
            <c:spPr>
              <a:solidFill>
                <a:srgbClr val="C00000"/>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2017</c:v>
                </c:pt>
                <c:pt idx="1">
                  <c:v>2018</c:v>
                </c:pt>
                <c:pt idx="2">
                  <c:v>2019</c:v>
                </c:pt>
                <c:pt idx="3">
                  <c:v>UDM Mar2020</c:v>
                </c:pt>
              </c:strCache>
            </c:strRef>
          </c:cat>
          <c:val>
            <c:numRef>
              <c:f>Hoja1!$C$2:$C$5</c:f>
              <c:numCache>
                <c:formatCode>0%</c:formatCode>
                <c:ptCount val="4"/>
                <c:pt idx="0">
                  <c:v>0.66</c:v>
                </c:pt>
                <c:pt idx="1">
                  <c:v>0.67</c:v>
                </c:pt>
                <c:pt idx="2">
                  <c:v>0.77</c:v>
                </c:pt>
                <c:pt idx="3">
                  <c:v>0.82</c:v>
                </c:pt>
              </c:numCache>
            </c:numRef>
          </c:val>
          <c:smooth val="0"/>
          <c:extLst>
            <c:ext xmlns:c16="http://schemas.microsoft.com/office/drawing/2014/chart" uri="{C3380CC4-5D6E-409C-BE32-E72D297353CC}">
              <c16:uniqueId val="{00000001-4B28-4A09-9F9A-196E68B01EB0}"/>
            </c:ext>
          </c:extLst>
        </c:ser>
        <c:dLbls>
          <c:showLegendKey val="0"/>
          <c:showVal val="0"/>
          <c:showCatName val="0"/>
          <c:showSerName val="0"/>
          <c:showPercent val="0"/>
          <c:showBubbleSize val="0"/>
        </c:dLbls>
        <c:marker val="1"/>
        <c:smooth val="0"/>
        <c:axId val="1798894704"/>
        <c:axId val="1798893872"/>
      </c:lineChart>
      <c:catAx>
        <c:axId val="1653084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s-CL"/>
          </a:p>
        </c:txPr>
        <c:crossAx val="1653094848"/>
        <c:crosses val="autoZero"/>
        <c:auto val="1"/>
        <c:lblAlgn val="ctr"/>
        <c:lblOffset val="100"/>
        <c:noMultiLvlLbl val="0"/>
      </c:catAx>
      <c:valAx>
        <c:axId val="1653094848"/>
        <c:scaling>
          <c:orientation val="minMax"/>
          <c:max val="350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s-CL"/>
          </a:p>
        </c:txPr>
        <c:crossAx val="1653084448"/>
        <c:crosses val="autoZero"/>
        <c:crossBetween val="between"/>
      </c:valAx>
      <c:valAx>
        <c:axId val="1798893872"/>
        <c:scaling>
          <c:orientation val="minMax"/>
          <c:max val="0.85000000000000009"/>
          <c:min val="0.30000000000000004"/>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s-CL"/>
          </a:p>
        </c:txPr>
        <c:crossAx val="1798894704"/>
        <c:crosses val="max"/>
        <c:crossBetween val="between"/>
      </c:valAx>
      <c:catAx>
        <c:axId val="1798894704"/>
        <c:scaling>
          <c:orientation val="minMax"/>
        </c:scaling>
        <c:delete val="1"/>
        <c:axPos val="t"/>
        <c:numFmt formatCode="General" sourceLinked="1"/>
        <c:majorTickMark val="out"/>
        <c:minorTickMark val="none"/>
        <c:tickLblPos val="nextTo"/>
        <c:crossAx val="179889387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L" sz="1400" b="1" i="0" kern="1200" cap="all" spc="150" baseline="0" dirty="0" smtClean="0">
                <a:solidFill>
                  <a:srgbClr val="7F7F7F"/>
                </a:solidFill>
                <a:effectLst/>
              </a:rPr>
              <a:t>Ingresos</a:t>
            </a:r>
            <a:r>
              <a:rPr lang="es-CL" sz="1600" b="1" i="0" kern="1200" cap="all" spc="150" baseline="0" dirty="0" smtClean="0">
                <a:solidFill>
                  <a:srgbClr val="7F7F7F"/>
                </a:solidFill>
                <a:effectLst/>
              </a:rPr>
              <a:t> </a:t>
            </a:r>
            <a:r>
              <a:rPr lang="es-CL" sz="1050" b="1" i="0" kern="1200" cap="all" spc="150" baseline="0" dirty="0" smtClean="0">
                <a:solidFill>
                  <a:srgbClr val="7F7F7F"/>
                </a:solidFill>
                <a:effectLst/>
              </a:rPr>
              <a:t>(Miles de PEN$)</a:t>
            </a:r>
            <a:endParaRPr lang="es-CL" sz="1600" dirty="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INGRESOS</c:v>
                </c:pt>
              </c:strCache>
            </c:strRef>
          </c:tx>
          <c:spPr>
            <a:solidFill>
              <a:srgbClr val="95B3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2017</c:v>
                </c:pt>
                <c:pt idx="1">
                  <c:v>2018</c:v>
                </c:pt>
                <c:pt idx="2">
                  <c:v>2019</c:v>
                </c:pt>
                <c:pt idx="3">
                  <c:v>UDM Mar2020</c:v>
                </c:pt>
              </c:strCache>
            </c:strRef>
          </c:cat>
          <c:val>
            <c:numRef>
              <c:f>Hoja1!$B$2:$B$5</c:f>
              <c:numCache>
                <c:formatCode>#,##0</c:formatCode>
                <c:ptCount val="4"/>
                <c:pt idx="0">
                  <c:v>36775</c:v>
                </c:pt>
                <c:pt idx="1">
                  <c:v>38083</c:v>
                </c:pt>
                <c:pt idx="2">
                  <c:v>37337</c:v>
                </c:pt>
                <c:pt idx="3">
                  <c:v>41732</c:v>
                </c:pt>
              </c:numCache>
            </c:numRef>
          </c:val>
          <c:extLst>
            <c:ext xmlns:c16="http://schemas.microsoft.com/office/drawing/2014/chart" uri="{C3380CC4-5D6E-409C-BE32-E72D297353CC}">
              <c16:uniqueId val="{00000000-E379-41BF-AABB-3E3216642782}"/>
            </c:ext>
          </c:extLst>
        </c:ser>
        <c:dLbls>
          <c:showLegendKey val="0"/>
          <c:showVal val="0"/>
          <c:showCatName val="0"/>
          <c:showSerName val="0"/>
          <c:showPercent val="0"/>
          <c:showBubbleSize val="0"/>
        </c:dLbls>
        <c:gapWidth val="219"/>
        <c:overlap val="-27"/>
        <c:axId val="1653084448"/>
        <c:axId val="1653094848"/>
      </c:barChart>
      <c:catAx>
        <c:axId val="16530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s-CL"/>
          </a:p>
        </c:txPr>
        <c:crossAx val="1653094848"/>
        <c:crosses val="autoZero"/>
        <c:auto val="1"/>
        <c:lblAlgn val="ctr"/>
        <c:lblOffset val="100"/>
        <c:noMultiLvlLbl val="0"/>
      </c:catAx>
      <c:valAx>
        <c:axId val="1653094848"/>
        <c:scaling>
          <c:orientation val="minMax"/>
          <c:min val="20000"/>
        </c:scaling>
        <c:delete val="1"/>
        <c:axPos val="l"/>
        <c:numFmt formatCode="#,##0" sourceLinked="1"/>
        <c:majorTickMark val="out"/>
        <c:minorTickMark val="none"/>
        <c:tickLblPos val="nextTo"/>
        <c:crossAx val="165308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L" sz="1600" b="1" i="0" kern="1200" cap="all" spc="150" baseline="0" dirty="0" smtClean="0">
                <a:solidFill>
                  <a:srgbClr val="7F7F7F"/>
                </a:solidFill>
                <a:effectLst/>
              </a:rPr>
              <a:t>CFO (Miles de PEN$)</a:t>
            </a:r>
            <a:endParaRPr lang="es-CL" sz="1600" dirty="0">
              <a:effectLst/>
            </a:endParaRPr>
          </a:p>
        </c:rich>
      </c:tx>
      <c:layout>
        <c:manualLayout>
          <c:xMode val="edge"/>
          <c:yMode val="edge"/>
          <c:x val="0.2093021944306068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3.7515995321913825E-2"/>
          <c:y val="0.11051239456520717"/>
          <c:w val="0.92496800935617229"/>
          <c:h val="0.76889411875882496"/>
        </c:manualLayout>
      </c:layout>
      <c:barChart>
        <c:barDir val="col"/>
        <c:grouping val="clustered"/>
        <c:varyColors val="0"/>
        <c:ser>
          <c:idx val="0"/>
          <c:order val="0"/>
          <c:tx>
            <c:strRef>
              <c:f>Hoja1!$B$1</c:f>
              <c:strCache>
                <c:ptCount val="1"/>
                <c:pt idx="0">
                  <c:v>CFO</c:v>
                </c:pt>
              </c:strCache>
            </c:strRef>
          </c:tx>
          <c:spPr>
            <a:solidFill>
              <a:srgbClr val="95B3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2017</c:v>
                </c:pt>
                <c:pt idx="1">
                  <c:v>2018</c:v>
                </c:pt>
                <c:pt idx="2">
                  <c:v>2019</c:v>
                </c:pt>
                <c:pt idx="3">
                  <c:v>UDM Mar2020</c:v>
                </c:pt>
              </c:strCache>
            </c:strRef>
          </c:cat>
          <c:val>
            <c:numRef>
              <c:f>Hoja1!$B$2:$B$5</c:f>
              <c:numCache>
                <c:formatCode>#,##0</c:formatCode>
                <c:ptCount val="4"/>
                <c:pt idx="0">
                  <c:v>16019</c:v>
                </c:pt>
                <c:pt idx="1">
                  <c:v>19573</c:v>
                </c:pt>
                <c:pt idx="2">
                  <c:v>14799</c:v>
                </c:pt>
                <c:pt idx="3">
                  <c:v>8655</c:v>
                </c:pt>
              </c:numCache>
            </c:numRef>
          </c:val>
          <c:extLst>
            <c:ext xmlns:c16="http://schemas.microsoft.com/office/drawing/2014/chart" uri="{C3380CC4-5D6E-409C-BE32-E72D297353CC}">
              <c16:uniqueId val="{00000000-5F73-43CD-ABDF-8E2A2D224EDE}"/>
            </c:ext>
          </c:extLst>
        </c:ser>
        <c:dLbls>
          <c:showLegendKey val="0"/>
          <c:showVal val="0"/>
          <c:showCatName val="0"/>
          <c:showSerName val="0"/>
          <c:showPercent val="0"/>
          <c:showBubbleSize val="0"/>
        </c:dLbls>
        <c:gapWidth val="219"/>
        <c:overlap val="-27"/>
        <c:axId val="1653084448"/>
        <c:axId val="1653094848"/>
      </c:barChart>
      <c:catAx>
        <c:axId val="16530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s-CL"/>
          </a:p>
        </c:txPr>
        <c:crossAx val="1653094848"/>
        <c:crosses val="autoZero"/>
        <c:auto val="1"/>
        <c:lblAlgn val="ctr"/>
        <c:lblOffset val="100"/>
        <c:noMultiLvlLbl val="0"/>
      </c:catAx>
      <c:valAx>
        <c:axId val="1653094848"/>
        <c:scaling>
          <c:orientation val="minMax"/>
          <c:min val="0"/>
        </c:scaling>
        <c:delete val="1"/>
        <c:axPos val="l"/>
        <c:numFmt formatCode="#,##0" sourceLinked="1"/>
        <c:majorTickMark val="out"/>
        <c:minorTickMark val="none"/>
        <c:tickLblPos val="nextTo"/>
        <c:crossAx val="165308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L" sz="1600" b="1" i="0" kern="1200" cap="all" spc="150" baseline="0" dirty="0" smtClean="0">
                <a:solidFill>
                  <a:srgbClr val="7F7F7F"/>
                </a:solidFill>
                <a:effectLst/>
              </a:rPr>
              <a:t>Caja (Miles de PEN$)</a:t>
            </a:r>
            <a:endParaRPr lang="es-CL" sz="1600" dirty="0">
              <a:effectLst/>
            </a:endParaRPr>
          </a:p>
        </c:rich>
      </c:tx>
      <c:layout>
        <c:manualLayout>
          <c:xMode val="edge"/>
          <c:yMode val="edge"/>
          <c:x val="0.2093021944306068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3.7515995321913825E-2"/>
          <c:y val="9.6111382582148519E-2"/>
          <c:w val="0.92496800935617229"/>
          <c:h val="0.78329490158895521"/>
        </c:manualLayout>
      </c:layout>
      <c:barChart>
        <c:barDir val="col"/>
        <c:grouping val="clustered"/>
        <c:varyColors val="0"/>
        <c:ser>
          <c:idx val="0"/>
          <c:order val="0"/>
          <c:tx>
            <c:strRef>
              <c:f>Hoja1!$B$1</c:f>
              <c:strCache>
                <c:ptCount val="1"/>
                <c:pt idx="0">
                  <c:v>Caja</c:v>
                </c:pt>
              </c:strCache>
            </c:strRef>
          </c:tx>
          <c:spPr>
            <a:solidFill>
              <a:srgbClr val="95B3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2017</c:v>
                </c:pt>
                <c:pt idx="1">
                  <c:v>2018</c:v>
                </c:pt>
                <c:pt idx="2">
                  <c:v>2019</c:v>
                </c:pt>
                <c:pt idx="3" formatCode="mmm\-yy">
                  <c:v>43891</c:v>
                </c:pt>
              </c:numCache>
            </c:numRef>
          </c:cat>
          <c:val>
            <c:numRef>
              <c:f>Hoja1!$B$2:$B$5</c:f>
              <c:numCache>
                <c:formatCode>#,##0</c:formatCode>
                <c:ptCount val="4"/>
                <c:pt idx="0">
                  <c:v>15943</c:v>
                </c:pt>
                <c:pt idx="1">
                  <c:v>20760</c:v>
                </c:pt>
                <c:pt idx="2">
                  <c:v>26760</c:v>
                </c:pt>
                <c:pt idx="3">
                  <c:v>25561</c:v>
                </c:pt>
              </c:numCache>
            </c:numRef>
          </c:val>
          <c:extLst>
            <c:ext xmlns:c16="http://schemas.microsoft.com/office/drawing/2014/chart" uri="{C3380CC4-5D6E-409C-BE32-E72D297353CC}">
              <c16:uniqueId val="{00000000-F364-4B30-9F5E-69AC3EE1898C}"/>
            </c:ext>
          </c:extLst>
        </c:ser>
        <c:dLbls>
          <c:showLegendKey val="0"/>
          <c:showVal val="0"/>
          <c:showCatName val="0"/>
          <c:showSerName val="0"/>
          <c:showPercent val="0"/>
          <c:showBubbleSize val="0"/>
        </c:dLbls>
        <c:gapWidth val="219"/>
        <c:overlap val="-27"/>
        <c:axId val="1653084448"/>
        <c:axId val="1653094848"/>
      </c:barChart>
      <c:catAx>
        <c:axId val="16530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s-CL"/>
          </a:p>
        </c:txPr>
        <c:crossAx val="1653094848"/>
        <c:crosses val="autoZero"/>
        <c:auto val="1"/>
        <c:lblAlgn val="ctr"/>
        <c:lblOffset val="100"/>
        <c:noMultiLvlLbl val="0"/>
      </c:catAx>
      <c:valAx>
        <c:axId val="1653094848"/>
        <c:scaling>
          <c:orientation val="minMax"/>
          <c:min val="0"/>
        </c:scaling>
        <c:delete val="1"/>
        <c:axPos val="l"/>
        <c:numFmt formatCode="#,##0" sourceLinked="1"/>
        <c:majorTickMark val="out"/>
        <c:minorTickMark val="none"/>
        <c:tickLblPos val="nextTo"/>
        <c:crossAx val="165308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0.24084</cdr:x>
      <cdr:y>0.56693</cdr:y>
    </cdr:from>
    <cdr:to>
      <cdr:x>0.42482</cdr:x>
      <cdr:y>0.66383</cdr:y>
    </cdr:to>
    <cdr:sp macro="" textlink="">
      <cdr:nvSpPr>
        <cdr:cNvPr id="2" name="CuadroTexto 8"/>
        <cdr:cNvSpPr txBox="1"/>
      </cdr:nvSpPr>
      <cdr:spPr>
        <a:xfrm xmlns:a="http://schemas.openxmlformats.org/drawingml/2006/main">
          <a:off x="1117165" y="1530588"/>
          <a:ext cx="85344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1">
                  <a:lumMod val="65000"/>
                  <a:lumOff val="35000"/>
                </a:schemeClr>
              </a:solidFill>
              <a:latin typeface="Helvetica" panose="020B0604020202020204" pitchFamily="34" charset="0"/>
              <a:cs typeface="Helvetica" panose="020B0604020202020204" pitchFamily="34" charset="0"/>
            </a:rPr>
            <a:t>26.0%</a:t>
          </a:r>
          <a:endParaRPr lang="es-CL" sz="1100" b="1" dirty="0">
            <a:solidFill>
              <a:schemeClr val="tx1">
                <a:lumMod val="65000"/>
                <a:lumOff val="35000"/>
              </a:schemeClr>
            </a:solidFill>
            <a:latin typeface="Helvetica" panose="020B0604020202020204" pitchFamily="34" charset="0"/>
            <a:cs typeface="Helvetica" panose="020B0604020202020204" pitchFamily="34" charset="0"/>
          </a:endParaRPr>
        </a:p>
      </cdr:txBody>
    </cdr:sp>
  </cdr:relSizeAnchor>
  <cdr:relSizeAnchor xmlns:cdr="http://schemas.openxmlformats.org/drawingml/2006/chartDrawing">
    <cdr:from>
      <cdr:x>0.2939</cdr:x>
      <cdr:y>0.17004</cdr:y>
    </cdr:from>
    <cdr:to>
      <cdr:x>0.47789</cdr:x>
      <cdr:y>0.26694</cdr:y>
    </cdr:to>
    <cdr:sp macro="" textlink="">
      <cdr:nvSpPr>
        <cdr:cNvPr id="3" name="CuadroTexto 13"/>
        <cdr:cNvSpPr txBox="1"/>
      </cdr:nvSpPr>
      <cdr:spPr>
        <a:xfrm xmlns:a="http://schemas.openxmlformats.org/drawingml/2006/main">
          <a:off x="1363333" y="459077"/>
          <a:ext cx="85344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1">
                  <a:lumMod val="65000"/>
                  <a:lumOff val="35000"/>
                </a:schemeClr>
              </a:solidFill>
              <a:latin typeface="Helvetica" panose="020B0604020202020204" pitchFamily="34" charset="0"/>
              <a:cs typeface="Helvetica" panose="020B0604020202020204" pitchFamily="34" charset="0"/>
            </a:rPr>
            <a:t>18.5%</a:t>
          </a:r>
          <a:endParaRPr lang="es-CL" sz="1100" b="1" dirty="0">
            <a:solidFill>
              <a:schemeClr val="tx1">
                <a:lumMod val="65000"/>
                <a:lumOff val="35000"/>
              </a:schemeClr>
            </a:solidFill>
            <a:latin typeface="Helvetica" panose="020B0604020202020204" pitchFamily="34" charset="0"/>
            <a:cs typeface="Helvetica" panose="020B0604020202020204" pitchFamily="34" charset="0"/>
          </a:endParaRPr>
        </a:p>
      </cdr:txBody>
    </cdr:sp>
  </cdr:relSizeAnchor>
  <cdr:relSizeAnchor xmlns:cdr="http://schemas.openxmlformats.org/drawingml/2006/chartDrawing">
    <cdr:from>
      <cdr:x>0.55905</cdr:x>
      <cdr:y>0.21752</cdr:y>
    </cdr:from>
    <cdr:to>
      <cdr:x>0.74303</cdr:x>
      <cdr:y>0.31442</cdr:y>
    </cdr:to>
    <cdr:sp macro="" textlink="">
      <cdr:nvSpPr>
        <cdr:cNvPr id="4" name="CuadroTexto 14"/>
        <cdr:cNvSpPr txBox="1"/>
      </cdr:nvSpPr>
      <cdr:spPr>
        <a:xfrm xmlns:a="http://schemas.openxmlformats.org/drawingml/2006/main">
          <a:off x="2593250" y="587248"/>
          <a:ext cx="85344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1">
                  <a:lumMod val="65000"/>
                  <a:lumOff val="35000"/>
                </a:schemeClr>
              </a:solidFill>
              <a:latin typeface="Helvetica" panose="020B0604020202020204" pitchFamily="34" charset="0"/>
              <a:cs typeface="Helvetica" panose="020B0604020202020204" pitchFamily="34" charset="0"/>
            </a:rPr>
            <a:t>27.7%</a:t>
          </a:r>
          <a:endParaRPr lang="es-CL" sz="1100" b="1" dirty="0">
            <a:solidFill>
              <a:schemeClr val="tx1">
                <a:lumMod val="65000"/>
                <a:lumOff val="35000"/>
              </a:schemeClr>
            </a:solidFill>
            <a:latin typeface="Helvetica" panose="020B0604020202020204" pitchFamily="34" charset="0"/>
            <a:cs typeface="Helvetica" panose="020B0604020202020204" pitchFamily="34" charset="0"/>
          </a:endParaRPr>
        </a:p>
      </cdr:txBody>
    </cdr:sp>
  </cdr:relSizeAnchor>
  <cdr:relSizeAnchor xmlns:cdr="http://schemas.openxmlformats.org/drawingml/2006/chartDrawing">
    <cdr:from>
      <cdr:x>0.51866</cdr:x>
      <cdr:y>0.71131</cdr:y>
    </cdr:from>
    <cdr:to>
      <cdr:x>0.70265</cdr:x>
      <cdr:y>0.80821</cdr:y>
    </cdr:to>
    <cdr:sp macro="" textlink="">
      <cdr:nvSpPr>
        <cdr:cNvPr id="5" name="CuadroTexto 15"/>
        <cdr:cNvSpPr txBox="1"/>
      </cdr:nvSpPr>
      <cdr:spPr>
        <a:xfrm xmlns:a="http://schemas.openxmlformats.org/drawingml/2006/main">
          <a:off x="2405931" y="1920391"/>
          <a:ext cx="85344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1">
                  <a:lumMod val="65000"/>
                  <a:lumOff val="35000"/>
                </a:schemeClr>
              </a:solidFill>
              <a:latin typeface="Helvetica" panose="020B0604020202020204" pitchFamily="34" charset="0"/>
              <a:cs typeface="Helvetica" panose="020B0604020202020204" pitchFamily="34" charset="0"/>
            </a:rPr>
            <a:t>27.8%</a:t>
          </a:r>
          <a:endParaRPr lang="es-CL" sz="1100" b="1" dirty="0">
            <a:solidFill>
              <a:schemeClr val="tx1">
                <a:lumMod val="65000"/>
                <a:lumOff val="35000"/>
              </a:schemeClr>
            </a:solidFill>
            <a:latin typeface="Helvetica" panose="020B0604020202020204" pitchFamily="34" charset="0"/>
            <a:cs typeface="Helvetica"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1"/>
          </a:xfrm>
          <a:prstGeom prst="rect">
            <a:avLst/>
          </a:prstGeom>
        </p:spPr>
        <p:txBody>
          <a:bodyPr vert="horz" lIns="91567" tIns="45785" rIns="91567" bIns="45785" rtlCol="0"/>
          <a:lstStyle>
            <a:lvl1pPr algn="l">
              <a:defRPr sz="1200"/>
            </a:lvl1pPr>
          </a:lstStyle>
          <a:p>
            <a:endParaRPr lang="es-PE"/>
          </a:p>
        </p:txBody>
      </p:sp>
      <p:sp>
        <p:nvSpPr>
          <p:cNvPr id="3" name="Marcador de fecha 2"/>
          <p:cNvSpPr>
            <a:spLocks noGrp="1"/>
          </p:cNvSpPr>
          <p:nvPr>
            <p:ph type="dt" sz="quarter" idx="1"/>
          </p:nvPr>
        </p:nvSpPr>
        <p:spPr>
          <a:xfrm>
            <a:off x="3978133" y="0"/>
            <a:ext cx="3043343" cy="467071"/>
          </a:xfrm>
          <a:prstGeom prst="rect">
            <a:avLst/>
          </a:prstGeom>
        </p:spPr>
        <p:txBody>
          <a:bodyPr vert="horz" lIns="91567" tIns="45785" rIns="91567" bIns="45785" rtlCol="0"/>
          <a:lstStyle>
            <a:lvl1pPr algn="r">
              <a:defRPr sz="1200"/>
            </a:lvl1pPr>
          </a:lstStyle>
          <a:p>
            <a:fld id="{926573D0-6EAF-4EBC-9EAC-BAA5EC063E6B}" type="datetimeFigureOut">
              <a:rPr lang="es-PE" smtClean="0"/>
              <a:pPr/>
              <a:t>8/05/2020</a:t>
            </a:fld>
            <a:endParaRPr lang="es-PE"/>
          </a:p>
        </p:txBody>
      </p:sp>
      <p:sp>
        <p:nvSpPr>
          <p:cNvPr id="4" name="Marcador de pie de página 3"/>
          <p:cNvSpPr>
            <a:spLocks noGrp="1"/>
          </p:cNvSpPr>
          <p:nvPr>
            <p:ph type="ftr" sz="quarter" idx="2"/>
          </p:nvPr>
        </p:nvSpPr>
        <p:spPr>
          <a:xfrm>
            <a:off x="0" y="8842034"/>
            <a:ext cx="3043343" cy="467070"/>
          </a:xfrm>
          <a:prstGeom prst="rect">
            <a:avLst/>
          </a:prstGeom>
        </p:spPr>
        <p:txBody>
          <a:bodyPr vert="horz" lIns="91567" tIns="45785" rIns="91567" bIns="45785"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978133" y="8842034"/>
            <a:ext cx="3043343" cy="467070"/>
          </a:xfrm>
          <a:prstGeom prst="rect">
            <a:avLst/>
          </a:prstGeom>
        </p:spPr>
        <p:txBody>
          <a:bodyPr vert="horz" lIns="91567" tIns="45785" rIns="91567" bIns="45785" rtlCol="0" anchor="b"/>
          <a:lstStyle>
            <a:lvl1pPr algn="r">
              <a:defRPr sz="1200"/>
            </a:lvl1pPr>
          </a:lstStyle>
          <a:p>
            <a:fld id="{0C3955D4-03D0-43C0-B4A0-89B5B2928CCC}" type="slidenum">
              <a:rPr lang="es-PE" smtClean="0"/>
              <a:pPr/>
              <a:t>‹Nº›</a:t>
            </a:fld>
            <a:endParaRPr lang="es-PE"/>
          </a:p>
        </p:txBody>
      </p:sp>
    </p:spTree>
    <p:extLst>
      <p:ext uri="{BB962C8B-B14F-4D97-AF65-F5344CB8AC3E}">
        <p14:creationId xmlns:p14="http://schemas.microsoft.com/office/powerpoint/2010/main" val="168304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5455"/>
          </a:xfrm>
          <a:prstGeom prst="rect">
            <a:avLst/>
          </a:prstGeom>
        </p:spPr>
        <p:txBody>
          <a:bodyPr vert="horz" lIns="91567" tIns="45785" rIns="91567" bIns="45785" rtlCol="0"/>
          <a:lstStyle>
            <a:lvl1pPr algn="l">
              <a:defRPr sz="1200"/>
            </a:lvl1pPr>
          </a:lstStyle>
          <a:p>
            <a:endParaRPr lang="es-ES" dirty="0"/>
          </a:p>
        </p:txBody>
      </p:sp>
      <p:sp>
        <p:nvSpPr>
          <p:cNvPr id="3" name="Marcador de fecha 2"/>
          <p:cNvSpPr>
            <a:spLocks noGrp="1"/>
          </p:cNvSpPr>
          <p:nvPr>
            <p:ph type="dt" idx="1"/>
          </p:nvPr>
        </p:nvSpPr>
        <p:spPr>
          <a:xfrm>
            <a:off x="3978133" y="0"/>
            <a:ext cx="3043343" cy="465455"/>
          </a:xfrm>
          <a:prstGeom prst="rect">
            <a:avLst/>
          </a:prstGeom>
        </p:spPr>
        <p:txBody>
          <a:bodyPr vert="horz" lIns="91567" tIns="45785" rIns="91567" bIns="45785" rtlCol="0"/>
          <a:lstStyle>
            <a:lvl1pPr algn="r">
              <a:defRPr sz="1200"/>
            </a:lvl1pPr>
          </a:lstStyle>
          <a:p>
            <a:fld id="{12259BB0-469A-8E49-B89A-6B46DB940195}" type="datetimeFigureOut">
              <a:rPr lang="es-ES" smtClean="0"/>
              <a:pPr/>
              <a:t>08/05/2020</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7" tIns="45785" rIns="91567" bIns="45785" rtlCol="0" anchor="ctr"/>
          <a:lstStyle/>
          <a:p>
            <a:endParaRPr lang="es-ES" dirty="0"/>
          </a:p>
        </p:txBody>
      </p:sp>
      <p:sp>
        <p:nvSpPr>
          <p:cNvPr id="5" name="Marcador de notas 4"/>
          <p:cNvSpPr>
            <a:spLocks noGrp="1"/>
          </p:cNvSpPr>
          <p:nvPr>
            <p:ph type="body" sz="quarter" idx="3"/>
          </p:nvPr>
        </p:nvSpPr>
        <p:spPr>
          <a:xfrm>
            <a:off x="702311" y="4421824"/>
            <a:ext cx="5618480" cy="4189095"/>
          </a:xfrm>
          <a:prstGeom prst="rect">
            <a:avLst/>
          </a:prstGeom>
        </p:spPr>
        <p:txBody>
          <a:bodyPr vert="horz" lIns="91567" tIns="45785" rIns="91567" bIns="45785"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42031"/>
            <a:ext cx="3043343" cy="465455"/>
          </a:xfrm>
          <a:prstGeom prst="rect">
            <a:avLst/>
          </a:prstGeom>
        </p:spPr>
        <p:txBody>
          <a:bodyPr vert="horz" lIns="91567" tIns="45785" rIns="91567" bIns="45785"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3" y="8842031"/>
            <a:ext cx="3043343" cy="465455"/>
          </a:xfrm>
          <a:prstGeom prst="rect">
            <a:avLst/>
          </a:prstGeom>
        </p:spPr>
        <p:txBody>
          <a:bodyPr vert="horz" lIns="91567" tIns="45785" rIns="91567" bIns="45785" rtlCol="0" anchor="b"/>
          <a:lstStyle>
            <a:lvl1pPr algn="r">
              <a:defRPr sz="1200"/>
            </a:lvl1pPr>
          </a:lstStyle>
          <a:p>
            <a:fld id="{9E8DA678-FC0E-8C49-9376-6803350E287B}" type="slidenum">
              <a:rPr lang="es-ES" smtClean="0"/>
              <a:pPr/>
              <a:t>‹Nº›</a:t>
            </a:fld>
            <a:endParaRPr lang="es-ES" dirty="0"/>
          </a:p>
        </p:txBody>
      </p:sp>
    </p:spTree>
    <p:extLst>
      <p:ext uri="{BB962C8B-B14F-4D97-AF65-F5344CB8AC3E}">
        <p14:creationId xmlns:p14="http://schemas.microsoft.com/office/powerpoint/2010/main" val="3678986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116756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214544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310134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132597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291106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83733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19342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240782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251471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11624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72B68B0-5CA0-154E-9F81-7D01CED72016}" type="datetimeFigureOut">
              <a:rPr lang="es-ES" smtClean="0"/>
              <a:pPr/>
              <a:t>08/05/2020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83006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68B0-5CA0-154E-9F81-7D01CED72016}" type="datetimeFigureOut">
              <a:rPr lang="es-ES" smtClean="0"/>
              <a:pPr/>
              <a:t>08/05/2020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CE0F1-EEA6-DE46-B550-14EF303E756A}" type="slidenum">
              <a:rPr lang="es-ES" smtClean="0"/>
              <a:pPr/>
              <a:t>‹Nº›</a:t>
            </a:fld>
            <a:endParaRPr lang="es-ES" dirty="0"/>
          </a:p>
        </p:txBody>
      </p:sp>
    </p:spTree>
    <p:extLst>
      <p:ext uri="{BB962C8B-B14F-4D97-AF65-F5344CB8AC3E}">
        <p14:creationId xmlns:p14="http://schemas.microsoft.com/office/powerpoint/2010/main" val="322241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waltherreyes/Desktop/CONELSUR%20PPT/IMG/CONELSUR%20LOGOTIPO-02.png" TargetMode="External"/><Relationship Id="rId7" Type="http://schemas.openxmlformats.org/officeDocument/2006/relationships/image" Target="file://localhost/Users/waltherreyes/Desktop/CONELSUR%20PPT/IMG/TORRE_2-02.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waltherreyes/Desktop/CONELSUR%20PPT/IMG/Estado%20Financiero.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mailto:javier.sauvageot@conelsur.com" TargetMode="External"/><Relationship Id="rId3" Type="http://schemas.openxmlformats.org/officeDocument/2006/relationships/image" Target="file://localhost/Users/waltherreyes/Desktop/PPT%20VARIADOS/TODOS%20ELEMENTOS%20PPT%20TRANSELEC/INTERIORES/OK/1.png" TargetMode="External"/><Relationship Id="rId7" Type="http://schemas.openxmlformats.org/officeDocument/2006/relationships/hyperlink" Target="mailto:mperedo@transelec.cl"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 Id="rId9" Type="http://schemas.openxmlformats.org/officeDocument/2006/relationships/hyperlink" Target="http://www.conelsu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Users/waltherreyes/Desktop/PPT%20VARIADOS/TODOS%20ELEMENTOS%20PPT%20TRANSELEC/INTERIORES/OK/1.png" TargetMode="External"/><Relationship Id="rId7"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file://localhost/Users/waltherreyes/Desktop/CONELSUR%20PPT/IMG/CONELSUR%20LOGOTIPO-03.png"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7"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waltherreyes/Desktop/PPT%20VARIADOS/TODOS%20ELEMENTOS%20PPT%20TRANSELEC/INTERIORES/OK/1.png" TargetMode="External"/><Relationship Id="rId7"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file://localhost/Users/waltherreyes/Desktop/CONELSUR%20PPT/IMG/CONELSUR%20LOGOTIPO-03.pn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ctrTitle"/>
          </p:nvPr>
        </p:nvSpPr>
        <p:spPr>
          <a:xfrm>
            <a:off x="2272861" y="1880403"/>
            <a:ext cx="6292019" cy="811616"/>
          </a:xfrm>
        </p:spPr>
        <p:txBody>
          <a:bodyPr>
            <a:noAutofit/>
          </a:bodyPr>
          <a:lstStyle>
            <a:lvl1pPr algn="l">
              <a:defRPr/>
            </a:lvl1pPr>
          </a:lstStyle>
          <a:p>
            <a:r>
              <a:rPr lang="es-ES_tradnl" sz="3200" b="1" dirty="0" smtClean="0">
                <a:solidFill>
                  <a:srgbClr val="8C0E1D"/>
                </a:solidFill>
                <a:latin typeface="Arial" panose="020B0604020202020204" pitchFamily="34" charset="0"/>
                <a:cs typeface="Arial" panose="020B0604020202020204" pitchFamily="34" charset="0"/>
              </a:rPr>
              <a:t>Conelsur LT</a:t>
            </a:r>
            <a:endParaRPr lang="es-ES" sz="3200" b="1" dirty="0">
              <a:solidFill>
                <a:srgbClr val="8C0E1D"/>
              </a:solidFill>
              <a:latin typeface="Arial" panose="020B0604020202020204" pitchFamily="34" charset="0"/>
              <a:cs typeface="Arial" panose="020B0604020202020204" pitchFamily="34" charset="0"/>
            </a:endParaRPr>
          </a:p>
        </p:txBody>
      </p:sp>
      <p:sp>
        <p:nvSpPr>
          <p:cNvPr id="7" name="Subtítulo 2"/>
          <p:cNvSpPr>
            <a:spLocks noGrp="1"/>
          </p:cNvSpPr>
          <p:nvPr>
            <p:ph type="subTitle" idx="1"/>
          </p:nvPr>
        </p:nvSpPr>
        <p:spPr>
          <a:xfrm>
            <a:off x="2333822" y="2692019"/>
            <a:ext cx="6231058" cy="457581"/>
          </a:xfrm>
        </p:spPr>
        <p:txBody>
          <a:bodyPr>
            <a:no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z="1500" dirty="0" smtClean="0">
                <a:solidFill>
                  <a:schemeClr val="bg1">
                    <a:lumMod val="50000"/>
                  </a:schemeClr>
                </a:solidFill>
                <a:latin typeface="Arial" panose="020B0604020202020204" pitchFamily="34" charset="0"/>
                <a:cs typeface="Arial" panose="020B0604020202020204" pitchFamily="34" charset="0"/>
              </a:rPr>
              <a:t>Resultados al 31 de marzo de 2020</a:t>
            </a:r>
            <a:endParaRPr lang="es-ES" sz="1500" dirty="0">
              <a:solidFill>
                <a:schemeClr val="bg1">
                  <a:lumMod val="50000"/>
                </a:schemeClr>
              </a:solidFill>
              <a:latin typeface="Arial" panose="020B0604020202020204" pitchFamily="34" charset="0"/>
              <a:cs typeface="Arial" panose="020B0604020202020204" pitchFamily="34" charset="0"/>
            </a:endParaRPr>
          </a:p>
        </p:txBody>
      </p:sp>
      <p:pic>
        <p:nvPicPr>
          <p:cNvPr id="2" name="CONELSUR LOGOTIPO-02.png" descr="/Users/waltherreyes/Desktop/CONELSUR PPT/IMG/CONELSUR LOGOTIPO-0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081520" y="164873"/>
            <a:ext cx="1888064" cy="545655"/>
          </a:xfrm>
          <a:prstGeom prst="rect">
            <a:avLst/>
          </a:prstGeom>
        </p:spPr>
      </p:pic>
      <p:sp>
        <p:nvSpPr>
          <p:cNvPr id="13" name="Rectángulo 12"/>
          <p:cNvSpPr/>
          <p:nvPr/>
        </p:nvSpPr>
        <p:spPr>
          <a:xfrm>
            <a:off x="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4" name="Estado Financiero.png" descr="/Users/waltherreyes/Desktop/CONELSUR PPT/IMG/Estado Financiero.png"/>
          <p:cNvPicPr>
            <a:picLocks noChangeAspect="1"/>
          </p:cNvPicPr>
          <p:nvPr/>
        </p:nvPicPr>
        <p:blipFill rotWithShape="1">
          <a:blip r:embed="rId4" r:link="rId5">
            <a:extLst>
              <a:ext uri="{28A0092B-C50C-407E-A947-70E740481C1C}">
                <a14:useLocalDpi xmlns:a14="http://schemas.microsoft.com/office/drawing/2010/main" val="0"/>
              </a:ext>
            </a:extLst>
          </a:blip>
          <a:srcRect r="8257"/>
          <a:stretch/>
        </p:blipFill>
        <p:spPr>
          <a:xfrm flipH="1">
            <a:off x="0" y="4533900"/>
            <a:ext cx="9144000" cy="647699"/>
          </a:xfrm>
          <a:prstGeom prst="rect">
            <a:avLst/>
          </a:prstGeom>
        </p:spPr>
      </p:pic>
      <p:pic>
        <p:nvPicPr>
          <p:cNvPr id="3" name="TORRE-02.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6759551" y="4058053"/>
            <a:ext cx="1845968" cy="2795732"/>
          </a:xfrm>
          <a:prstGeom prst="rect">
            <a:avLst/>
          </a:prstGeom>
        </p:spPr>
      </p:pic>
    </p:spTree>
    <p:extLst>
      <p:ext uri="{BB962C8B-B14F-4D97-AF65-F5344CB8AC3E}">
        <p14:creationId xmlns:p14="http://schemas.microsoft.com/office/powerpoint/2010/main" val="266066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2716" y="371312"/>
            <a:ext cx="7402511"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a:latin typeface="Arial" panose="020B0604020202020204" pitchFamily="34" charset="0"/>
                <a:cs typeface="Arial" panose="020B0604020202020204" pitchFamily="34" charset="0"/>
              </a:rPr>
              <a:t>Covenants de </a:t>
            </a:r>
            <a:r>
              <a:rPr lang="en-US" sz="2000" dirty="0" err="1">
                <a:latin typeface="Arial" panose="020B0604020202020204" pitchFamily="34" charset="0"/>
                <a:cs typeface="Arial" panose="020B0604020202020204" pitchFamily="34" charset="0"/>
              </a:rPr>
              <a:t>Incurrimiento</a:t>
            </a:r>
            <a:endParaRPr lang="en-US" sz="2000" dirty="0">
              <a:latin typeface="Arial" panose="020B0604020202020204" pitchFamily="34" charset="0"/>
              <a:cs typeface="Arial" panose="020B0604020202020204" pitchFamily="34" charset="0"/>
            </a:endParaRPr>
          </a:p>
        </p:txBody>
      </p:sp>
      <p:sp>
        <p:nvSpPr>
          <p:cNvPr id="21" name="Rectángulo 20"/>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7"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28"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8"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10</a:t>
            </a:fld>
            <a:endParaRPr lang="es-ES" sz="1000" dirty="0">
              <a:solidFill>
                <a:schemeClr val="bg1"/>
              </a:solidFill>
              <a:latin typeface="Century Gothic" panose="020B0502020202020204" pitchFamily="34" charset="0"/>
              <a:cs typeface="Arial" pitchFamily="34" charset="0"/>
            </a:endParaRPr>
          </a:p>
        </p:txBody>
      </p:sp>
      <p:sp>
        <p:nvSpPr>
          <p:cNvPr id="9" name="CuadroTexto 21"/>
          <p:cNvSpPr txBox="1"/>
          <p:nvPr/>
        </p:nvSpPr>
        <p:spPr>
          <a:xfrm>
            <a:off x="277676" y="917361"/>
            <a:ext cx="6955145" cy="1021818"/>
          </a:xfrm>
          <a:prstGeom prst="rect">
            <a:avLst/>
          </a:prstGeom>
          <a:noFill/>
        </p:spPr>
        <p:txBody>
          <a:bodyPr wrap="square" rtlCol="0">
            <a:spAutoFit/>
          </a:bodyPr>
          <a:lstStyle/>
          <a:p>
            <a:pPr defTabSz="533400">
              <a:lnSpc>
                <a:spcPct val="90000"/>
              </a:lnSpc>
              <a:spcBef>
                <a:spcPct val="0"/>
              </a:spcBef>
              <a:spcAft>
                <a:spcPct val="35000"/>
              </a:spcAft>
            </a:pPr>
            <a:r>
              <a:rPr lang="es-CL" sz="1400" dirty="0">
                <a:latin typeface="Arial" panose="020B0604020202020204" pitchFamily="34" charset="0"/>
                <a:cs typeface="Arial" panose="020B0604020202020204" pitchFamily="34" charset="0"/>
              </a:rPr>
              <a:t>El contrato marco de los bonos emitidos en 2017 establece los siguientes </a:t>
            </a:r>
            <a:r>
              <a:rPr lang="es-CL" sz="1400" dirty="0" err="1">
                <a:latin typeface="Arial" panose="020B0604020202020204" pitchFamily="34" charset="0"/>
                <a:cs typeface="Arial" panose="020B0604020202020204" pitchFamily="34" charset="0"/>
              </a:rPr>
              <a:t>Covenants</a:t>
            </a:r>
            <a:r>
              <a:rPr lang="es-CL" sz="1400" dirty="0">
                <a:latin typeface="Arial" panose="020B0604020202020204" pitchFamily="34" charset="0"/>
                <a:cs typeface="Arial" panose="020B0604020202020204" pitchFamily="34" charset="0"/>
              </a:rPr>
              <a:t> de Incurrimiento, los cuales deben cumplirse únicamente en caso de querer llevar a cabo ciertas operaciones en la empresa: </a:t>
            </a:r>
          </a:p>
          <a:p>
            <a:pPr marL="171450" lvl="0" indent="-171450" defTabSz="533400">
              <a:lnSpc>
                <a:spcPct val="90000"/>
              </a:lnSpc>
              <a:spcBef>
                <a:spcPct val="0"/>
              </a:spcBef>
              <a:spcAft>
                <a:spcPct val="35000"/>
              </a:spcAft>
              <a:buFont typeface="Arial" panose="020B0604020202020204" pitchFamily="34" charset="0"/>
              <a:buChar char="•"/>
            </a:pPr>
            <a:endParaRPr lang="es-ES_tradnl" sz="800" dirty="0" smtClean="0">
              <a:solidFill>
                <a:schemeClr val="bg1">
                  <a:lumMod val="50000"/>
                </a:schemeClr>
              </a:solidFill>
              <a:latin typeface="Century Gothic"/>
              <a:cs typeface="Century Gothic"/>
            </a:endParaRPr>
          </a:p>
          <a:p>
            <a:pPr marL="342900" indent="-342900">
              <a:lnSpc>
                <a:spcPct val="110000"/>
              </a:lnSpc>
              <a:buFont typeface="Arial"/>
              <a:buChar char="•"/>
            </a:pPr>
            <a:endParaRPr lang="es-CL" sz="700" dirty="0">
              <a:solidFill>
                <a:schemeClr val="bg1">
                  <a:lumMod val="50000"/>
                </a:schemeClr>
              </a:solidFill>
              <a:latin typeface="Century Gothic"/>
              <a:cs typeface="Century Gothic"/>
            </a:endParaRPr>
          </a:p>
        </p:txBody>
      </p:sp>
      <p:pic>
        <p:nvPicPr>
          <p:cNvPr id="2" name="Imagen 1"/>
          <p:cNvPicPr>
            <a:picLocks noChangeAspect="1"/>
          </p:cNvPicPr>
          <p:nvPr/>
        </p:nvPicPr>
        <p:blipFill>
          <a:blip r:embed="rId6"/>
          <a:stretch>
            <a:fillRect/>
          </a:stretch>
        </p:blipFill>
        <p:spPr>
          <a:xfrm>
            <a:off x="181423" y="2085118"/>
            <a:ext cx="7286309" cy="3670386"/>
          </a:xfrm>
          <a:prstGeom prst="rect">
            <a:avLst/>
          </a:prstGeom>
        </p:spPr>
      </p:pic>
    </p:spTree>
    <p:extLst>
      <p:ext uri="{BB962C8B-B14F-4D97-AF65-F5344CB8AC3E}">
        <p14:creationId xmlns:p14="http://schemas.microsoft.com/office/powerpoint/2010/main" val="178475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7036" y="431800"/>
            <a:ext cx="7394864"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s-ES_tradnl" sz="2000" dirty="0">
                <a:latin typeface="Arial" panose="020B0604020202020204" pitchFamily="34" charset="0"/>
                <a:cs typeface="Arial" panose="020B0604020202020204" pitchFamily="34" charset="0"/>
              </a:rPr>
              <a:t>Información de Contacto</a:t>
            </a:r>
            <a:endParaRPr lang="en-US" sz="2000" dirty="0">
              <a:latin typeface="Arial" panose="020B0604020202020204" pitchFamily="34" charset="0"/>
              <a:cs typeface="Arial" panose="020B0604020202020204" pitchFamily="34" charset="0"/>
            </a:endParaRPr>
          </a:p>
        </p:txBody>
      </p:sp>
      <p:sp>
        <p:nvSpPr>
          <p:cNvPr id="21" name="Rectángulo 20"/>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7"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28"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8"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11</a:t>
            </a:fld>
            <a:endParaRPr lang="es-ES" sz="1000" dirty="0">
              <a:solidFill>
                <a:schemeClr val="bg1"/>
              </a:solidFill>
              <a:latin typeface="Century Gothic" panose="020B0502020202020204" pitchFamily="34" charset="0"/>
              <a:cs typeface="Arial" pitchFamily="34" charset="0"/>
            </a:endParaRPr>
          </a:p>
        </p:txBody>
      </p:sp>
      <p:pic>
        <p:nvPicPr>
          <p:cNvPr id="1026" name="Picture 2" descr="Resultado de imagen para linea de transmision"/>
          <p:cNvPicPr>
            <a:picLocks noChangeAspect="1" noChangeArrowheads="1"/>
          </p:cNvPicPr>
          <p:nvPr/>
        </p:nvPicPr>
        <p:blipFill rotWithShape="1">
          <a:blip r:embed="rId6">
            <a:extLst>
              <a:ext uri="{28A0092B-C50C-407E-A947-70E740481C1C}">
                <a14:useLocalDpi xmlns:a14="http://schemas.microsoft.com/office/drawing/2010/main" val="0"/>
              </a:ext>
            </a:extLst>
          </a:blip>
          <a:srcRect l="40196"/>
          <a:stretch/>
        </p:blipFill>
        <p:spPr bwMode="auto">
          <a:xfrm>
            <a:off x="187035" y="911819"/>
            <a:ext cx="2668409" cy="5570254"/>
          </a:xfrm>
          <a:prstGeom prst="flowChartDelay">
            <a:avLst/>
          </a:prstGeom>
          <a:noFill/>
          <a:ln>
            <a:solidFill>
              <a:srgbClr val="8C0E1D"/>
            </a:solidFill>
          </a:ln>
          <a:extLst>
            <a:ext uri="{909E8E84-426E-40DD-AFC4-6F175D3DCCD1}">
              <a14:hiddenFill xmlns:a14="http://schemas.microsoft.com/office/drawing/2010/main">
                <a:solidFill>
                  <a:srgbClr val="FFFFFF"/>
                </a:solidFill>
              </a14:hiddenFill>
            </a:ext>
          </a:extLst>
        </p:spPr>
      </p:pic>
      <p:sp>
        <p:nvSpPr>
          <p:cNvPr id="34" name="Content Placeholder 2"/>
          <p:cNvSpPr txBox="1">
            <a:spLocks/>
          </p:cNvSpPr>
          <p:nvPr/>
        </p:nvSpPr>
        <p:spPr>
          <a:xfrm>
            <a:off x="3144852" y="1284678"/>
            <a:ext cx="3666147" cy="48245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000" dirty="0" smtClean="0">
                <a:solidFill>
                  <a:schemeClr val="tx2"/>
                </a:solidFill>
                <a:latin typeface="Helvetica" panose="020B0604020202020204" pitchFamily="34" charset="0"/>
                <a:ea typeface="MS PGothic" panose="020B0600070205080204" pitchFamily="34" charset="-128"/>
                <a:cs typeface="Arial"/>
              </a:rPr>
              <a:t>Para información adicional:</a:t>
            </a:r>
            <a:endParaRPr lang="en-US" sz="1000" dirty="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endParaRPr lang="en-US" sz="1000" dirty="0" smtClean="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endParaRPr lang="en-US" sz="1000" dirty="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r>
              <a:rPr lang="en-US" sz="1000" dirty="0" smtClean="0">
                <a:solidFill>
                  <a:schemeClr val="tx2"/>
                </a:solidFill>
                <a:latin typeface="Helvetica" panose="020B0604020202020204" pitchFamily="34" charset="0"/>
                <a:ea typeface="MS PGothic" panose="020B0600070205080204" pitchFamily="34" charset="-128"/>
                <a:cs typeface="Arial"/>
              </a:rPr>
              <a:t>Martha </a:t>
            </a:r>
            <a:r>
              <a:rPr lang="en-US" sz="1000" dirty="0">
                <a:solidFill>
                  <a:schemeClr val="tx2"/>
                </a:solidFill>
                <a:latin typeface="Helvetica" panose="020B0604020202020204" pitchFamily="34" charset="0"/>
                <a:ea typeface="MS PGothic" panose="020B0600070205080204" pitchFamily="34" charset="-128"/>
                <a:cs typeface="Arial"/>
              </a:rPr>
              <a:t>Peredo			</a:t>
            </a:r>
          </a:p>
          <a:p>
            <a:pPr marL="0" indent="0">
              <a:buFont typeface="Arial"/>
              <a:buNone/>
            </a:pPr>
            <a:r>
              <a:rPr lang="en-US" sz="1000" dirty="0">
                <a:solidFill>
                  <a:schemeClr val="tx2"/>
                </a:solidFill>
                <a:latin typeface="Helvetica" panose="020B0604020202020204" pitchFamily="34" charset="0"/>
                <a:ea typeface="MS PGothic" panose="020B0600070205080204" pitchFamily="34" charset="-128"/>
                <a:cs typeface="Arial"/>
              </a:rPr>
              <a:t>Head of Investor Relations		  </a:t>
            </a:r>
            <a:r>
              <a:rPr lang="en-US" sz="1000" dirty="0" smtClean="0">
                <a:solidFill>
                  <a:srgbClr val="00AEEF"/>
                </a:solidFill>
                <a:latin typeface="Helvetica" panose="020B0604020202030204" pitchFamily="34" charset="0"/>
                <a:ea typeface="MS PGothic" panose="020B0600070205080204" pitchFamily="34" charset="-128"/>
                <a:cs typeface="Arial"/>
                <a:hlinkClick r:id="rId7"/>
              </a:rPr>
              <a:t>martha.peredo@conelsur.com </a:t>
            </a:r>
            <a:r>
              <a:rPr lang="en-US" sz="1000" dirty="0" smtClean="0">
                <a:solidFill>
                  <a:srgbClr val="00AEEF"/>
                </a:solidFill>
                <a:latin typeface="Helvetica" panose="020B0604020202030204" pitchFamily="34" charset="0"/>
                <a:ea typeface="MS PGothic" panose="020B0600070205080204" pitchFamily="34" charset="-128"/>
                <a:cs typeface="Arial"/>
              </a:rPr>
              <a:t>     </a:t>
            </a:r>
            <a:r>
              <a:rPr lang="en-US" sz="1000" dirty="0">
                <a:solidFill>
                  <a:srgbClr val="00AEEF"/>
                </a:solidFill>
                <a:latin typeface="Helvetica" panose="020B0604020202030204" pitchFamily="34" charset="0"/>
                <a:ea typeface="MS PGothic" panose="020B0600070205080204" pitchFamily="34" charset="-128"/>
                <a:cs typeface="Arial"/>
              </a:rPr>
              <a:t>		</a:t>
            </a:r>
            <a:r>
              <a:rPr lang="en-US" sz="1000" dirty="0">
                <a:solidFill>
                  <a:schemeClr val="tx2"/>
                </a:solidFill>
                <a:latin typeface="Helvetica" panose="020B0604020202020204" pitchFamily="34" charset="0"/>
                <a:ea typeface="MS PGothic" panose="020B0600070205080204" pitchFamily="34" charset="-128"/>
                <a:cs typeface="Arial"/>
              </a:rPr>
              <a:t>			</a:t>
            </a:r>
          </a:p>
          <a:p>
            <a:pPr marL="0" indent="0">
              <a:buFont typeface="Arial"/>
              <a:buNone/>
            </a:pPr>
            <a:endParaRPr lang="en-US" sz="1000" dirty="0" smtClean="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endParaRPr lang="en-US" sz="1000" dirty="0">
              <a:solidFill>
                <a:schemeClr val="tx2"/>
              </a:solidFill>
              <a:latin typeface="Helvetica" panose="020B0604020202020204" pitchFamily="34" charset="0"/>
              <a:ea typeface="MS PGothic" panose="020B0600070205080204" pitchFamily="34" charset="-128"/>
              <a:cs typeface="Arial"/>
            </a:endParaRPr>
          </a:p>
          <a:p>
            <a:pPr marL="0" indent="0">
              <a:buNone/>
            </a:pPr>
            <a:r>
              <a:rPr lang="en-US" sz="1000" dirty="0">
                <a:solidFill>
                  <a:schemeClr val="tx2"/>
                </a:solidFill>
                <a:latin typeface="Helvetica" panose="020B0604020202020204" pitchFamily="34" charset="0"/>
                <a:ea typeface="MS PGothic" panose="020B0600070205080204" pitchFamily="34" charset="-128"/>
                <a:cs typeface="Arial"/>
              </a:rPr>
              <a:t>Javier Sauvageot</a:t>
            </a:r>
          </a:p>
          <a:p>
            <a:pPr marL="0" indent="0">
              <a:buNone/>
            </a:pPr>
            <a:r>
              <a:rPr lang="en-US" sz="1000" dirty="0">
                <a:solidFill>
                  <a:schemeClr val="tx2"/>
                </a:solidFill>
                <a:latin typeface="Helvetica" panose="020B0604020202020204" pitchFamily="34" charset="0"/>
                <a:ea typeface="MS PGothic" panose="020B0600070205080204" pitchFamily="34" charset="-128"/>
                <a:cs typeface="Arial"/>
              </a:rPr>
              <a:t>Finance Manager &amp; Treasurer</a:t>
            </a:r>
          </a:p>
          <a:p>
            <a:pPr marL="0" indent="0">
              <a:buNone/>
            </a:pPr>
            <a:r>
              <a:rPr lang="en-US" sz="1000" dirty="0" smtClean="0">
                <a:solidFill>
                  <a:srgbClr val="00AEEF"/>
                </a:solidFill>
                <a:latin typeface="Helvetica" panose="020B0604020202030204" pitchFamily="34" charset="0"/>
                <a:ea typeface="MS PGothic" panose="020B0600070205080204" pitchFamily="34" charset="-128"/>
                <a:cs typeface="Arial"/>
                <a:hlinkClick r:id="rId8"/>
              </a:rPr>
              <a:t>javier.sauvageot@conelsur.com</a:t>
            </a:r>
            <a:endParaRPr lang="en-US" sz="1000" dirty="0" smtClean="0">
              <a:solidFill>
                <a:srgbClr val="00AEEF"/>
              </a:solidFill>
              <a:latin typeface="Helvetica" panose="020B0604020202030204" pitchFamily="34" charset="0"/>
              <a:ea typeface="MS PGothic" panose="020B0600070205080204" pitchFamily="34" charset="-128"/>
              <a:cs typeface="Arial"/>
            </a:endParaRPr>
          </a:p>
          <a:p>
            <a:pPr marL="0" indent="0">
              <a:buNone/>
            </a:pPr>
            <a:endParaRPr lang="en-US" sz="1000" dirty="0">
              <a:solidFill>
                <a:srgbClr val="00AEEF"/>
              </a:solidFill>
              <a:latin typeface="Helvetica" panose="020B0604020202030204" pitchFamily="34" charset="0"/>
              <a:ea typeface="MS PGothic" panose="020B0600070205080204" pitchFamily="34" charset="-128"/>
              <a:cs typeface="Arial"/>
            </a:endParaRPr>
          </a:p>
          <a:p>
            <a:pPr marL="0" indent="0">
              <a:buFont typeface="Arial"/>
              <a:buNone/>
            </a:pPr>
            <a:endParaRPr lang="en-US" sz="1000" dirty="0" smtClean="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endParaRPr lang="en-US" sz="1000" dirty="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endParaRPr lang="en-US" sz="1000" dirty="0" smtClean="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r>
              <a:rPr lang="es-CL" sz="1000" dirty="0" smtClean="0">
                <a:solidFill>
                  <a:schemeClr val="tx2"/>
                </a:solidFill>
                <a:latin typeface="Helvetica" panose="020B0604020202020204" pitchFamily="34" charset="0"/>
                <a:ea typeface="MS PGothic" panose="020B0600070205080204" pitchFamily="34" charset="-128"/>
                <a:cs typeface="Arial"/>
              </a:rPr>
              <a:t>Contáctanos</a:t>
            </a:r>
            <a:r>
              <a:rPr lang="en-US" sz="1000" dirty="0" smtClean="0">
                <a:solidFill>
                  <a:schemeClr val="tx2"/>
                </a:solidFill>
                <a:latin typeface="Helvetica" panose="020B0604020202020204" pitchFamily="34" charset="0"/>
                <a:ea typeface="MS PGothic" panose="020B0600070205080204" pitchFamily="34" charset="-128"/>
                <a:cs typeface="Arial"/>
              </a:rPr>
              <a:t> al (511) 708 6727</a:t>
            </a:r>
          </a:p>
          <a:p>
            <a:pPr marL="0" indent="0">
              <a:buFont typeface="Arial"/>
              <a:buNone/>
            </a:pPr>
            <a:endParaRPr lang="en-US" sz="1000" dirty="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r>
              <a:rPr lang="en-US" sz="1000" dirty="0" smtClean="0">
                <a:solidFill>
                  <a:schemeClr val="tx2"/>
                </a:solidFill>
                <a:latin typeface="Helvetica" panose="020B0604020202020204" pitchFamily="34" charset="0"/>
                <a:ea typeface="MS PGothic" panose="020B0600070205080204" pitchFamily="34" charset="-128"/>
                <a:cs typeface="Arial"/>
                <a:hlinkClick r:id="rId9"/>
              </a:rPr>
              <a:t>www.conelsur.com</a:t>
            </a:r>
            <a:endParaRPr lang="en-US" sz="1000" dirty="0" smtClean="0">
              <a:solidFill>
                <a:schemeClr val="tx2"/>
              </a:solidFill>
              <a:latin typeface="Helvetica" panose="020B0604020202020204" pitchFamily="34" charset="0"/>
              <a:ea typeface="MS PGothic" panose="020B0600070205080204" pitchFamily="34" charset="-128"/>
              <a:cs typeface="Arial"/>
            </a:endParaRPr>
          </a:p>
          <a:p>
            <a:pPr marL="0" indent="0">
              <a:buFont typeface="Arial"/>
              <a:buNone/>
            </a:pPr>
            <a:endParaRPr lang="en-US" sz="1000" dirty="0">
              <a:solidFill>
                <a:srgbClr val="1A2C67"/>
              </a:solidFill>
              <a:latin typeface="Helvetica" panose="020B0604020202020204" pitchFamily="34" charset="0"/>
              <a:ea typeface="ＭＳ Ｐゴシック"/>
              <a:cs typeface="Helvetica" panose="020B0604020202020204" pitchFamily="34" charset="0"/>
            </a:endParaRPr>
          </a:p>
        </p:txBody>
      </p:sp>
    </p:spTree>
    <p:extLst>
      <p:ext uri="{BB962C8B-B14F-4D97-AF65-F5344CB8AC3E}">
        <p14:creationId xmlns:p14="http://schemas.microsoft.com/office/powerpoint/2010/main" val="263328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209630" y="431800"/>
            <a:ext cx="7372270"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err="1" smtClean="0">
                <a:latin typeface="Arial" panose="020B0604020202020204" pitchFamily="34" charset="0"/>
                <a:cs typeface="Arial" panose="020B0604020202020204" pitchFamily="34" charset="0"/>
              </a:rPr>
              <a:t>Nuestra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empresa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Conelsur</a:t>
            </a:r>
            <a:endParaRPr lang="en-US" sz="2000" dirty="0">
              <a:latin typeface="Arial" panose="020B0604020202020204" pitchFamily="34" charset="0"/>
              <a:cs typeface="Arial" panose="020B0604020202020204" pitchFamily="34" charset="0"/>
            </a:endParaRPr>
          </a:p>
        </p:txBody>
      </p:sp>
      <p:sp>
        <p:nvSpPr>
          <p:cNvPr id="7" name="Rectángulo 6"/>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0"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11"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39"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2</a:t>
            </a:fld>
            <a:endParaRPr lang="es-ES" sz="1000" dirty="0">
              <a:solidFill>
                <a:schemeClr val="bg1"/>
              </a:solidFill>
              <a:latin typeface="Century Gothic" panose="020B0502020202020204" pitchFamily="34" charset="0"/>
              <a:cs typeface="Arial" pitchFamily="34" charset="0"/>
            </a:endParaRPr>
          </a:p>
        </p:txBody>
      </p:sp>
      <p:sp>
        <p:nvSpPr>
          <p:cNvPr id="2" name="TextBox 1"/>
          <p:cNvSpPr txBox="1"/>
          <p:nvPr/>
        </p:nvSpPr>
        <p:spPr>
          <a:xfrm>
            <a:off x="209630" y="1195710"/>
            <a:ext cx="7222658" cy="4730526"/>
          </a:xfrm>
          <a:prstGeom prst="rect">
            <a:avLst/>
          </a:prstGeom>
          <a:noFill/>
          <a:ln>
            <a:noFill/>
            <a:prstDash val="dash"/>
          </a:ln>
        </p:spPr>
        <p:txBody>
          <a:bodyPr wrap="square" rtlCol="0">
            <a:spAutoFit/>
          </a:bodyPr>
          <a:lstStyle/>
          <a:p>
            <a:pPr marL="285750" indent="-285750">
              <a:lnSpc>
                <a:spcPct val="110000"/>
              </a:lnSpc>
              <a:buFont typeface="Arial" panose="020B0604020202020204" pitchFamily="34" charset="0"/>
              <a:buChar char="•"/>
            </a:pPr>
            <a:r>
              <a:rPr lang="es-CL" sz="1400" dirty="0" err="1">
                <a:latin typeface="Arial" panose="020B0604020202020204" pitchFamily="34" charset="0"/>
                <a:cs typeface="Arial" panose="020B0604020202020204" pitchFamily="34" charset="0"/>
              </a:rPr>
              <a:t>Conelsur</a:t>
            </a:r>
            <a:r>
              <a:rPr lang="es-CL" sz="1400" dirty="0">
                <a:latin typeface="Arial" panose="020B0604020202020204" pitchFamily="34" charset="0"/>
                <a:cs typeface="Arial" panose="020B0604020202020204" pitchFamily="34" charset="0"/>
              </a:rPr>
              <a:t> LT S.A.C.  (“</a:t>
            </a:r>
            <a:r>
              <a:rPr lang="es-CL" sz="1400" dirty="0" err="1">
                <a:latin typeface="Arial" panose="020B0604020202020204" pitchFamily="34" charset="0"/>
                <a:cs typeface="Arial" panose="020B0604020202020204" pitchFamily="34" charset="0"/>
              </a:rPr>
              <a:t>Conelsur</a:t>
            </a:r>
            <a:r>
              <a:rPr lang="es-CL" sz="1400" dirty="0">
                <a:latin typeface="Arial" panose="020B0604020202020204" pitchFamily="34" charset="0"/>
                <a:cs typeface="Arial" panose="020B0604020202020204" pitchFamily="34" charset="0"/>
              </a:rPr>
              <a:t>”) fue constituida el 16 de febrero de 2016. </a:t>
            </a:r>
            <a:endParaRPr lang="es-CL" sz="1400" dirty="0" smtClean="0">
              <a:latin typeface="Arial" panose="020B0604020202020204" pitchFamily="34" charset="0"/>
              <a:cs typeface="Arial" panose="020B0604020202020204" pitchFamily="34" charset="0"/>
            </a:endParaRPr>
          </a:p>
          <a:p>
            <a:pPr>
              <a:lnSpc>
                <a:spcPct val="110000"/>
              </a:lnSpc>
            </a:pPr>
            <a:endParaRPr lang="es-CL" sz="9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CL" sz="1400" dirty="0" smtClean="0">
                <a:latin typeface="Arial" panose="020B0604020202020204" pitchFamily="34" charset="0"/>
                <a:cs typeface="Arial" panose="020B0604020202020204" pitchFamily="34" charset="0"/>
              </a:rPr>
              <a:t>En </a:t>
            </a:r>
            <a:r>
              <a:rPr lang="es-CL" sz="1400" dirty="0">
                <a:latin typeface="Arial" panose="020B0604020202020204" pitchFamily="34" charset="0"/>
                <a:cs typeface="Arial" panose="020B0604020202020204" pitchFamily="34" charset="0"/>
              </a:rPr>
              <a:t>el mes de </a:t>
            </a:r>
            <a:r>
              <a:rPr lang="es-CL" sz="1400" dirty="0" smtClean="0">
                <a:latin typeface="Arial" panose="020B0604020202020204" pitchFamily="34" charset="0"/>
                <a:cs typeface="Arial" panose="020B0604020202020204" pitchFamily="34" charset="0"/>
              </a:rPr>
              <a:t>julio 2016, </a:t>
            </a:r>
            <a:r>
              <a:rPr lang="es-CL" sz="1400" dirty="0" err="1" smtClean="0">
                <a:latin typeface="Arial" panose="020B0604020202020204" pitchFamily="34" charset="0"/>
                <a:cs typeface="Arial" panose="020B0604020202020204" pitchFamily="34" charset="0"/>
              </a:rPr>
              <a:t>Conelsur</a:t>
            </a:r>
            <a:r>
              <a:rPr lang="es-CL" sz="1400" dirty="0" smtClean="0">
                <a:latin typeface="Arial" panose="020B0604020202020204" pitchFamily="34" charset="0"/>
                <a:cs typeface="Arial" panose="020B0604020202020204" pitchFamily="34" charset="0"/>
              </a:rPr>
              <a:t> </a:t>
            </a:r>
            <a:r>
              <a:rPr lang="es-CL" sz="1400" dirty="0">
                <a:latin typeface="Arial" panose="020B0604020202020204" pitchFamily="34" charset="0"/>
                <a:cs typeface="Arial" panose="020B0604020202020204" pitchFamily="34" charset="0"/>
              </a:rPr>
              <a:t>adquirió </a:t>
            </a:r>
            <a:r>
              <a:rPr lang="es-CL" sz="1400" dirty="0" smtClean="0">
                <a:latin typeface="Arial" panose="020B0604020202020204" pitchFamily="34" charset="0"/>
                <a:cs typeface="Arial" panose="020B0604020202020204" pitchFamily="34" charset="0"/>
              </a:rPr>
              <a:t>los activos de transmisión de </a:t>
            </a:r>
            <a:r>
              <a:rPr lang="es-CL" sz="1400" dirty="0" err="1" smtClean="0">
                <a:latin typeface="Arial" panose="020B0604020202020204" pitchFamily="34" charset="0"/>
                <a:cs typeface="Arial" panose="020B0604020202020204" pitchFamily="34" charset="0"/>
              </a:rPr>
              <a:t>Enel</a:t>
            </a:r>
            <a:r>
              <a:rPr lang="es-CL" sz="1400" dirty="0" smtClean="0">
                <a:latin typeface="Arial" panose="020B0604020202020204" pitchFamily="34" charset="0"/>
                <a:cs typeface="Arial" panose="020B0604020202020204" pitchFamily="34" charset="0"/>
              </a:rPr>
              <a:t> Generación Perú (ex </a:t>
            </a:r>
            <a:r>
              <a:rPr lang="es-CL" sz="1400" dirty="0" err="1" smtClean="0">
                <a:latin typeface="Arial" panose="020B0604020202020204" pitchFamily="34" charset="0"/>
                <a:cs typeface="Arial" panose="020B0604020202020204" pitchFamily="34" charset="0"/>
              </a:rPr>
              <a:t>Edegel</a:t>
            </a:r>
            <a:r>
              <a:rPr lang="es-CL" sz="1400" dirty="0" smtClean="0">
                <a:latin typeface="Arial" panose="020B0604020202020204" pitchFamily="34" charset="0"/>
                <a:cs typeface="Arial" panose="020B0604020202020204" pitchFamily="34" charset="0"/>
              </a:rPr>
              <a:t>) y </a:t>
            </a:r>
            <a:r>
              <a:rPr lang="es-CL" sz="1400" dirty="0" err="1" smtClean="0">
                <a:latin typeface="Arial" panose="020B0604020202020204" pitchFamily="34" charset="0"/>
                <a:cs typeface="Arial" panose="020B0604020202020204" pitchFamily="34" charset="0"/>
              </a:rPr>
              <a:t>Chinango</a:t>
            </a:r>
            <a:r>
              <a:rPr lang="es-CL" sz="1400" dirty="0" smtClean="0">
                <a:latin typeface="Arial" panose="020B0604020202020204" pitchFamily="34" charset="0"/>
                <a:cs typeface="Arial" panose="020B0604020202020204" pitchFamily="34" charset="0"/>
              </a:rPr>
              <a:t> </a:t>
            </a:r>
            <a:r>
              <a:rPr lang="es-CL" sz="1400" dirty="0">
                <a:latin typeface="Arial" panose="020B0604020202020204" pitchFamily="34" charset="0"/>
                <a:cs typeface="Arial" panose="020B0604020202020204" pitchFamily="34" charset="0"/>
              </a:rPr>
              <a:t>ubicadas en las zonas de Lima y </a:t>
            </a:r>
            <a:r>
              <a:rPr lang="es-CL" sz="1400" dirty="0" err="1" smtClean="0">
                <a:latin typeface="Arial" panose="020B0604020202020204" pitchFamily="34" charset="0"/>
                <a:cs typeface="Arial" panose="020B0604020202020204" pitchFamily="34" charset="0"/>
              </a:rPr>
              <a:t>Junin</a:t>
            </a:r>
            <a:r>
              <a:rPr lang="es-CL" sz="1400" dirty="0" smtClean="0">
                <a:latin typeface="Arial" panose="020B0604020202020204" pitchFamily="34" charset="0"/>
                <a:cs typeface="Arial" panose="020B0604020202020204" pitchFamily="34" charset="0"/>
              </a:rPr>
              <a:t>.</a:t>
            </a:r>
          </a:p>
          <a:p>
            <a:pPr marL="742950" lvl="1" indent="-285750">
              <a:lnSpc>
                <a:spcPct val="110000"/>
              </a:lnSpc>
              <a:buFont typeface="Wingdings" panose="05000000000000000000" pitchFamily="2" charset="2"/>
              <a:buChar char="Ø"/>
            </a:pPr>
            <a:r>
              <a:rPr lang="es-CL" sz="1200" dirty="0" smtClean="0">
                <a:latin typeface="Arial" panose="020B0604020202020204" pitchFamily="34" charset="0"/>
                <a:cs typeface="Arial" panose="020B0604020202020204" pitchFamily="34" charset="0"/>
              </a:rPr>
              <a:t> En octubre y noviembre de 2016, obtuvo las respectivas concesiones definitivas de las instalaciones  y comienza sus operaciones en el mercado de transmisión de energía eléctrica peruano.</a:t>
            </a:r>
          </a:p>
          <a:p>
            <a:pPr>
              <a:lnSpc>
                <a:spcPct val="110000"/>
              </a:lnSpc>
            </a:pPr>
            <a:r>
              <a:rPr lang="es-CL" sz="1400" dirty="0" smtClean="0">
                <a:latin typeface="Arial" panose="020B0604020202020204" pitchFamily="34" charset="0"/>
                <a:cs typeface="Arial" panose="020B0604020202020204" pitchFamily="34" charset="0"/>
              </a:rPr>
              <a:t> </a:t>
            </a:r>
          </a:p>
          <a:p>
            <a:pPr marL="285750" indent="-285750">
              <a:lnSpc>
                <a:spcPct val="110000"/>
              </a:lnSpc>
              <a:buFont typeface="Arial" panose="020B0604020202020204" pitchFamily="34" charset="0"/>
              <a:buChar char="•"/>
            </a:pPr>
            <a:r>
              <a:rPr lang="es-CL" sz="1400" dirty="0" smtClean="0">
                <a:latin typeface="Arial" panose="020B0604020202020204" pitchFamily="34" charset="0"/>
                <a:cs typeface="Arial" panose="020B0604020202020204" pitchFamily="34" charset="0"/>
              </a:rPr>
              <a:t>El </a:t>
            </a:r>
            <a:r>
              <a:rPr lang="es-CL" sz="1400" dirty="0">
                <a:latin typeface="Arial" panose="020B0604020202020204" pitchFamily="34" charset="0"/>
                <a:cs typeface="Arial" panose="020B0604020202020204" pitchFamily="34" charset="0"/>
              </a:rPr>
              <a:t>17 de enero de 2020, se concretó la adquisición de los activos de transmisión de la empresa Consorcio Energético de Huancavelica S.A., sociedad relacionada de la Compañía Minera Buenaventura S.A</a:t>
            </a:r>
            <a:r>
              <a:rPr lang="es-CL" sz="1400" dirty="0" smtClean="0">
                <a:latin typeface="Arial" panose="020B0604020202020204" pitchFamily="34" charset="0"/>
                <a:cs typeface="Arial" panose="020B0604020202020204" pitchFamily="34" charset="0"/>
              </a:rPr>
              <a:t>.</a:t>
            </a:r>
          </a:p>
          <a:p>
            <a:pPr marL="285750" indent="-285750">
              <a:lnSpc>
                <a:spcPct val="110000"/>
              </a:lnSpc>
              <a:buFont typeface="Arial" panose="020B0604020202020204" pitchFamily="34" charset="0"/>
              <a:buChar char="•"/>
            </a:pPr>
            <a:endParaRPr lang="es-CL" sz="14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CL" sz="1400" dirty="0" err="1" smtClean="0">
                <a:latin typeface="Arial" panose="020B0604020202020204" pitchFamily="34" charset="0"/>
                <a:cs typeface="Arial" panose="020B0604020202020204" pitchFamily="34" charset="0"/>
              </a:rPr>
              <a:t>Conelsur</a:t>
            </a:r>
            <a:r>
              <a:rPr lang="es-CL" sz="1400" dirty="0" smtClean="0">
                <a:latin typeface="Arial" panose="020B0604020202020204" pitchFamily="34" charset="0"/>
                <a:cs typeface="Arial" panose="020B0604020202020204" pitchFamily="34" charset="0"/>
              </a:rPr>
              <a:t> busca continuamente entregar un </a:t>
            </a:r>
            <a:r>
              <a:rPr lang="es-CL" sz="1400" dirty="0">
                <a:latin typeface="Arial" panose="020B0604020202020204" pitchFamily="34" charset="0"/>
                <a:cs typeface="Arial" panose="020B0604020202020204" pitchFamily="34" charset="0"/>
              </a:rPr>
              <a:t>servicio </a:t>
            </a:r>
            <a:r>
              <a:rPr lang="es-CL" sz="1400" dirty="0" smtClean="0">
                <a:latin typeface="Arial" panose="020B0604020202020204" pitchFamily="34" charset="0"/>
                <a:cs typeface="Arial" panose="020B0604020202020204" pitchFamily="34" charset="0"/>
              </a:rPr>
              <a:t>de excelente </a:t>
            </a:r>
            <a:r>
              <a:rPr lang="es-CL" sz="1400" dirty="0">
                <a:latin typeface="Arial" panose="020B0604020202020204" pitchFamily="34" charset="0"/>
                <a:cs typeface="Arial" panose="020B0604020202020204" pitchFamily="34" charset="0"/>
              </a:rPr>
              <a:t>calidad </a:t>
            </a:r>
            <a:r>
              <a:rPr lang="es-CL" sz="1400" dirty="0" smtClean="0">
                <a:latin typeface="Arial" panose="020B0604020202020204" pitchFamily="34" charset="0"/>
                <a:cs typeface="Arial" panose="020B0604020202020204" pitchFamily="34" charset="0"/>
              </a:rPr>
              <a:t>para el desarrollo del </a:t>
            </a:r>
            <a:r>
              <a:rPr lang="es-CL" sz="1400" dirty="0">
                <a:latin typeface="Arial" panose="020B0604020202020204" pitchFamily="34" charset="0"/>
                <a:cs typeface="Arial" panose="020B0604020202020204" pitchFamily="34" charset="0"/>
              </a:rPr>
              <a:t>Perú</a:t>
            </a:r>
            <a:r>
              <a:rPr lang="es-CL" sz="1400" dirty="0" smtClean="0">
                <a:latin typeface="Arial" panose="020B0604020202020204" pitchFamily="34" charset="0"/>
                <a:cs typeface="Arial" panose="020B0604020202020204" pitchFamily="34" charset="0"/>
              </a:rPr>
              <a:t>.</a:t>
            </a:r>
          </a:p>
          <a:p>
            <a:pPr marL="285750" indent="-285750">
              <a:lnSpc>
                <a:spcPct val="110000"/>
              </a:lnSpc>
              <a:buFont typeface="Arial" panose="020B0604020202020204" pitchFamily="34" charset="0"/>
              <a:buChar char="•"/>
            </a:pPr>
            <a:endParaRPr lang="es-CL" sz="9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CL" sz="1400" dirty="0" err="1">
                <a:latin typeface="Arial" panose="020B0604020202020204" pitchFamily="34" charset="0"/>
                <a:cs typeface="Arial" panose="020B0604020202020204" pitchFamily="34" charset="0"/>
              </a:rPr>
              <a:t>Conelsur</a:t>
            </a:r>
            <a:r>
              <a:rPr lang="es-CL" sz="1400" dirty="0">
                <a:latin typeface="Arial" panose="020B0604020202020204" pitchFamily="34" charset="0"/>
                <a:cs typeface="Arial" panose="020B0604020202020204" pitchFamily="34" charset="0"/>
              </a:rPr>
              <a:t> forma parte del Grupo </a:t>
            </a:r>
            <a:r>
              <a:rPr lang="es-CL" sz="1400" dirty="0" err="1" smtClean="0">
                <a:latin typeface="Arial" panose="020B0604020202020204" pitchFamily="34" charset="0"/>
                <a:cs typeface="Arial" panose="020B0604020202020204" pitchFamily="34" charset="0"/>
              </a:rPr>
              <a:t>Transelec</a:t>
            </a:r>
            <a:r>
              <a:rPr lang="es-CL" sz="1400" dirty="0" smtClean="0">
                <a:latin typeface="Arial" panose="020B0604020202020204" pitchFamily="34" charset="0"/>
                <a:cs typeface="Arial" panose="020B0604020202020204" pitchFamily="34" charset="0"/>
              </a:rPr>
              <a:t>, al cual también pertenece </a:t>
            </a:r>
            <a:r>
              <a:rPr lang="es-CL" sz="1400" dirty="0" err="1" smtClean="0">
                <a:latin typeface="Arial" panose="020B0604020202020204" pitchFamily="34" charset="0"/>
                <a:cs typeface="Arial" panose="020B0604020202020204" pitchFamily="34" charset="0"/>
              </a:rPr>
              <a:t>Transelec</a:t>
            </a:r>
            <a:r>
              <a:rPr lang="es-CL" sz="1400" dirty="0" smtClean="0">
                <a:latin typeface="Arial" panose="020B0604020202020204" pitchFamily="34" charset="0"/>
                <a:cs typeface="Arial" panose="020B0604020202020204" pitchFamily="34" charset="0"/>
              </a:rPr>
              <a:t> </a:t>
            </a:r>
            <a:r>
              <a:rPr lang="es-CL" sz="1400" dirty="0">
                <a:latin typeface="Arial" panose="020B0604020202020204" pitchFamily="34" charset="0"/>
                <a:cs typeface="Arial" panose="020B0604020202020204" pitchFamily="34" charset="0"/>
              </a:rPr>
              <a:t>S.A., la empresa de transmisión eléctrica más importante en </a:t>
            </a:r>
            <a:r>
              <a:rPr lang="es-CL" sz="1400" dirty="0" smtClean="0">
                <a:latin typeface="Arial" panose="020B0604020202020204" pitchFamily="34" charset="0"/>
                <a:cs typeface="Arial" panose="020B0604020202020204" pitchFamily="34" charset="0"/>
              </a:rPr>
              <a:t>Chile. </a:t>
            </a:r>
          </a:p>
          <a:p>
            <a:pPr marL="285750" indent="-285750">
              <a:lnSpc>
                <a:spcPct val="110000"/>
              </a:lnSpc>
              <a:buFont typeface="Arial" panose="020B0604020202020204" pitchFamily="34" charset="0"/>
              <a:buChar char="•"/>
            </a:pPr>
            <a:endParaRPr lang="es-CL" sz="1000" dirty="0" smtClean="0">
              <a:latin typeface="Arial" panose="020B0604020202020204" pitchFamily="34" charset="0"/>
              <a:cs typeface="Arial" panose="020B0604020202020204" pitchFamily="34" charset="0"/>
            </a:endParaRPr>
          </a:p>
          <a:p>
            <a:pPr lvl="1">
              <a:lnSpc>
                <a:spcPct val="110000"/>
              </a:lnSpc>
            </a:pPr>
            <a:endParaRPr lang="es-CL" sz="14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a:lnSpc>
                <a:spcPct val="110000"/>
              </a:lnSpc>
            </a:pPr>
            <a:endParaRPr lang="es-CL" sz="1400" dirty="0">
              <a:solidFill>
                <a:schemeClr val="bg1">
                  <a:lumMod val="50000"/>
                </a:scheme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32798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209630" y="431800"/>
            <a:ext cx="7372270"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smtClean="0">
                <a:latin typeface="Arial" panose="020B0604020202020204" pitchFamily="34" charset="0"/>
                <a:cs typeface="Arial" panose="020B0604020202020204" pitchFamily="34" charset="0"/>
              </a:rPr>
              <a:t>El </a:t>
            </a:r>
            <a:r>
              <a:rPr lang="en-US" sz="2000" dirty="0" err="1" smtClean="0">
                <a:latin typeface="Arial" panose="020B0604020202020204" pitchFamily="34" charset="0"/>
                <a:cs typeface="Arial" panose="020B0604020202020204" pitchFamily="34" charset="0"/>
              </a:rPr>
              <a:t>Grupo</a:t>
            </a:r>
            <a:r>
              <a:rPr lang="en-US" sz="2000" dirty="0" smtClean="0">
                <a:latin typeface="Arial" panose="020B0604020202020204" pitchFamily="34" charset="0"/>
                <a:cs typeface="Arial" panose="020B0604020202020204" pitchFamily="34" charset="0"/>
              </a:rPr>
              <a:t> Transelec</a:t>
            </a:r>
            <a:endParaRPr lang="en-US" sz="2000" dirty="0">
              <a:latin typeface="Arial" panose="020B0604020202020204" pitchFamily="34" charset="0"/>
              <a:cs typeface="Arial" panose="020B0604020202020204" pitchFamily="34" charset="0"/>
            </a:endParaRPr>
          </a:p>
        </p:txBody>
      </p:sp>
      <p:sp>
        <p:nvSpPr>
          <p:cNvPr id="7" name="Rectángulo 6"/>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0"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11"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39"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3</a:t>
            </a:fld>
            <a:endParaRPr lang="es-ES" sz="1000" dirty="0">
              <a:solidFill>
                <a:schemeClr val="bg1"/>
              </a:solidFill>
              <a:latin typeface="Century Gothic" panose="020B0502020202020204" pitchFamily="34" charset="0"/>
              <a:cs typeface="Arial" pitchFamily="34" charset="0"/>
            </a:endParaRPr>
          </a:p>
        </p:txBody>
      </p:sp>
      <p:sp>
        <p:nvSpPr>
          <p:cNvPr id="2" name="TextBox 1"/>
          <p:cNvSpPr txBox="1"/>
          <p:nvPr/>
        </p:nvSpPr>
        <p:spPr>
          <a:xfrm>
            <a:off x="241199" y="1025495"/>
            <a:ext cx="6993451" cy="5780044"/>
          </a:xfrm>
          <a:prstGeom prst="rect">
            <a:avLst/>
          </a:prstGeom>
          <a:noFill/>
          <a:ln>
            <a:noFill/>
            <a:prstDash val="dash"/>
          </a:ln>
        </p:spPr>
        <p:txBody>
          <a:bodyPr wrap="square" rtlCol="0">
            <a:spAutoFit/>
          </a:bodyPr>
          <a:lstStyle/>
          <a:p>
            <a:pPr marL="285750" indent="-285750">
              <a:lnSpc>
                <a:spcPct val="110000"/>
              </a:lnSpc>
              <a:buFont typeface="Arial" panose="020B0604020202020204" pitchFamily="34" charset="0"/>
              <a:buChar char="•"/>
            </a:pPr>
            <a:r>
              <a:rPr lang="es-CL" sz="1400" dirty="0" smtClean="0">
                <a:latin typeface="Arial" panose="020B0604020202020204" pitchFamily="34" charset="0"/>
                <a:cs typeface="Arial" panose="020B0604020202020204" pitchFamily="34" charset="0"/>
              </a:rPr>
              <a:t>El Grupo Transelec participa en el mercado de energía eléctrica en Perú y Chile</a:t>
            </a:r>
            <a:r>
              <a:rPr lang="es-CL" sz="1400" dirty="0">
                <a:latin typeface="Arial" panose="020B0604020202020204" pitchFamily="34" charset="0"/>
                <a:cs typeface="Arial" panose="020B0604020202020204" pitchFamily="34" charset="0"/>
              </a:rPr>
              <a:t>.</a:t>
            </a:r>
            <a:endParaRPr lang="es-CL" sz="14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es-CL" sz="14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CL" sz="1400" dirty="0">
                <a:latin typeface="Arial" panose="020B0604020202020204" pitchFamily="34" charset="0"/>
                <a:cs typeface="Arial" panose="020B0604020202020204" pitchFamily="34" charset="0"/>
              </a:rPr>
              <a:t>L</a:t>
            </a:r>
            <a:r>
              <a:rPr lang="es-CL" sz="1400" dirty="0" smtClean="0">
                <a:latin typeface="Arial" panose="020B0604020202020204" pitchFamily="34" charset="0"/>
                <a:cs typeface="Arial" panose="020B0604020202020204" pitchFamily="34" charset="0"/>
              </a:rPr>
              <a:t>os accionistas finales (CSG,CPP, Bci y PSP) son un consorcio de inversionistas chinos y canadienses que cuentan con experiencia en la industria, fortaleza financiera y compromiso con inversiones de largo plazo.</a:t>
            </a:r>
          </a:p>
          <a:p>
            <a:pPr marL="285750" indent="-285750">
              <a:lnSpc>
                <a:spcPct val="110000"/>
              </a:lnSpc>
              <a:buFont typeface="Arial" panose="020B0604020202020204" pitchFamily="34" charset="0"/>
              <a:buChar char="•"/>
            </a:pPr>
            <a:endParaRPr lang="es-CL" sz="14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CL" sz="1400" dirty="0" smtClean="0">
                <a:latin typeface="Arial" panose="020B0604020202020204" pitchFamily="34" charset="0"/>
                <a:cs typeface="Arial" panose="020B0604020202020204" pitchFamily="34" charset="0"/>
              </a:rPr>
              <a:t>El Grupo se beneficia de un importante y vasto conocimiento operacional, tanto por Transelec S.A., la empresa de transmisión eléctrica más importante en Chile, como por la experiencia de CSG, segundo operador más grande de China.</a:t>
            </a: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a:latin typeface="Arial" panose="020B0604020202020204" pitchFamily="34" charset="0"/>
              <a:cs typeface="Arial" panose="020B0604020202020204" pitchFamily="34" charset="0"/>
            </a:endParaRP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a:latin typeface="Arial" panose="020B0604020202020204" pitchFamily="34" charset="0"/>
              <a:cs typeface="Arial" panose="020B0604020202020204" pitchFamily="34" charset="0"/>
            </a:endParaRP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a:latin typeface="Arial" panose="020B0604020202020204" pitchFamily="34" charset="0"/>
              <a:cs typeface="Arial" panose="020B0604020202020204" pitchFamily="34" charset="0"/>
            </a:endParaRP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a:latin typeface="Arial" panose="020B0604020202020204" pitchFamily="34" charset="0"/>
              <a:cs typeface="Arial" panose="020B0604020202020204" pitchFamily="34" charset="0"/>
            </a:endParaRP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a:latin typeface="Arial" panose="020B0604020202020204" pitchFamily="34" charset="0"/>
              <a:cs typeface="Arial" panose="020B0604020202020204" pitchFamily="34" charset="0"/>
            </a:endParaRPr>
          </a:p>
          <a:p>
            <a:pPr>
              <a:lnSpc>
                <a:spcPct val="110000"/>
              </a:lnSpc>
            </a:pPr>
            <a:endParaRPr lang="es-CL" sz="1400" dirty="0" smtClean="0">
              <a:latin typeface="Arial" panose="020B0604020202020204" pitchFamily="34" charset="0"/>
              <a:cs typeface="Arial" panose="020B0604020202020204" pitchFamily="34" charset="0"/>
            </a:endParaRPr>
          </a:p>
          <a:p>
            <a:pPr>
              <a:lnSpc>
                <a:spcPct val="110000"/>
              </a:lnSpc>
            </a:pPr>
            <a:endParaRPr lang="es-CL" sz="1400" dirty="0">
              <a:latin typeface="Arial" panose="020B0604020202020204" pitchFamily="34" charset="0"/>
              <a:cs typeface="Arial" panose="020B0604020202020204" pitchFamily="34" charset="0"/>
            </a:endParaRPr>
          </a:p>
          <a:p>
            <a:pPr>
              <a:lnSpc>
                <a:spcPct val="110000"/>
              </a:lnSpc>
            </a:pPr>
            <a:endParaRPr lang="es-CL" sz="1400" dirty="0">
              <a:solidFill>
                <a:schemeClr val="bg1">
                  <a:lumMod val="50000"/>
                </a:schemeClr>
              </a:solidFill>
              <a:latin typeface="Arial" panose="020B0604020202020204" pitchFamily="34" charset="0"/>
              <a:ea typeface="ＭＳ Ｐゴシック" charset="0"/>
              <a:cs typeface="Arial" panose="020B0604020202020204" pitchFamily="34" charset="0"/>
            </a:endParaRPr>
          </a:p>
        </p:txBody>
      </p:sp>
      <p:graphicFrame>
        <p:nvGraphicFramePr>
          <p:cNvPr id="8" name="Gráfico 7"/>
          <p:cNvGraphicFramePr>
            <a:graphicFrameLocks/>
          </p:cNvGraphicFramePr>
          <p:nvPr>
            <p:extLst/>
          </p:nvPr>
        </p:nvGraphicFramePr>
        <p:xfrm>
          <a:off x="1521151" y="3797022"/>
          <a:ext cx="4638712" cy="2699779"/>
        </p:xfrm>
        <a:graphic>
          <a:graphicData uri="http://schemas.openxmlformats.org/drawingml/2006/chart">
            <c:chart xmlns:c="http://schemas.openxmlformats.org/drawingml/2006/chart" xmlns:r="http://schemas.openxmlformats.org/officeDocument/2006/relationships" r:id="rId6"/>
          </a:graphicData>
        </a:graphic>
      </p:graphicFrame>
      <p:pic>
        <p:nvPicPr>
          <p:cNvPr id="9"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3839" y="3429000"/>
            <a:ext cx="890690" cy="741500"/>
          </a:xfrm>
          <a:prstGeom prst="rect">
            <a:avLst/>
          </a:prstGeom>
        </p:spPr>
      </p:pic>
      <p:pic>
        <p:nvPicPr>
          <p:cNvPr id="13"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0522" y="3797023"/>
            <a:ext cx="1808480" cy="459076"/>
          </a:xfrm>
          <a:prstGeom prst="rect">
            <a:avLst/>
          </a:prstGeom>
          <a:solidFill>
            <a:schemeClr val="bg1"/>
          </a:solidFill>
        </p:spPr>
      </p:pic>
      <p:pic>
        <p:nvPicPr>
          <p:cNvPr id="14" name="Picture 13"/>
          <p:cNvPicPr>
            <a:picLocks noChangeAspect="1"/>
          </p:cNvPicPr>
          <p:nvPr/>
        </p:nvPicPr>
        <p:blipFill>
          <a:blip r:embed="rId9"/>
          <a:stretch>
            <a:fillRect/>
          </a:stretch>
        </p:blipFill>
        <p:spPr>
          <a:xfrm>
            <a:off x="4903178" y="5996297"/>
            <a:ext cx="1905000" cy="485775"/>
          </a:xfrm>
          <a:prstGeom prst="rect">
            <a:avLst/>
          </a:prstGeom>
        </p:spPr>
      </p:pic>
      <p:pic>
        <p:nvPicPr>
          <p:cNvPr id="3" name="Picture 2"/>
          <p:cNvPicPr>
            <a:picLocks noChangeAspect="1"/>
          </p:cNvPicPr>
          <p:nvPr/>
        </p:nvPicPr>
        <p:blipFill>
          <a:blip r:embed="rId10"/>
          <a:stretch>
            <a:fillRect/>
          </a:stretch>
        </p:blipFill>
        <p:spPr>
          <a:xfrm>
            <a:off x="1944129" y="5585544"/>
            <a:ext cx="745849" cy="391028"/>
          </a:xfrm>
          <a:prstGeom prst="rect">
            <a:avLst/>
          </a:prstGeom>
        </p:spPr>
      </p:pic>
    </p:spTree>
    <p:extLst>
      <p:ext uri="{BB962C8B-B14F-4D97-AF65-F5344CB8AC3E}">
        <p14:creationId xmlns:p14="http://schemas.microsoft.com/office/powerpoint/2010/main" val="25708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2716" y="371312"/>
            <a:ext cx="7402511"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a:latin typeface="Arial" panose="020B0604020202020204" pitchFamily="34" charset="0"/>
                <a:cs typeface="Arial" panose="020B0604020202020204" pitchFamily="34" charset="0"/>
              </a:rPr>
              <a:t>Highlights de </a:t>
            </a:r>
            <a:r>
              <a:rPr lang="en-US" sz="2000" dirty="0" smtClean="0">
                <a:latin typeface="Arial" panose="020B0604020202020204" pitchFamily="34" charset="0"/>
                <a:cs typeface="Arial" panose="020B0604020202020204" pitchFamily="34" charset="0"/>
              </a:rPr>
              <a:t>2020</a:t>
            </a:r>
            <a:endParaRPr lang="en-US" sz="2000" dirty="0">
              <a:latin typeface="Arial" panose="020B0604020202020204" pitchFamily="34" charset="0"/>
              <a:cs typeface="Arial" panose="020B0604020202020204" pitchFamily="34" charset="0"/>
            </a:endParaRPr>
          </a:p>
        </p:txBody>
      </p:sp>
      <p:sp>
        <p:nvSpPr>
          <p:cNvPr id="21" name="Rectángulo 20"/>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7"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28"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8"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4</a:t>
            </a:fld>
            <a:endParaRPr lang="es-ES" sz="1000" dirty="0">
              <a:solidFill>
                <a:schemeClr val="bg1"/>
              </a:solidFill>
              <a:latin typeface="Century Gothic" panose="020B0502020202020204" pitchFamily="34" charset="0"/>
              <a:cs typeface="Arial" pitchFamily="34" charset="0"/>
            </a:endParaRPr>
          </a:p>
        </p:txBody>
      </p:sp>
      <p:sp>
        <p:nvSpPr>
          <p:cNvPr id="9" name="CuadroTexto 21"/>
          <p:cNvSpPr txBox="1"/>
          <p:nvPr/>
        </p:nvSpPr>
        <p:spPr>
          <a:xfrm>
            <a:off x="282714" y="1306985"/>
            <a:ext cx="7299185" cy="4595104"/>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s-ES_tradnl" sz="1400" dirty="0" smtClean="0">
                <a:latin typeface="Arial" panose="020B0604020202020204" pitchFamily="34" charset="0"/>
                <a:cs typeface="Arial" panose="020B0604020202020204" pitchFamily="34" charset="0"/>
              </a:rPr>
              <a:t>Conelsur sigue </a:t>
            </a:r>
            <a:r>
              <a:rPr lang="es-ES_tradnl" sz="1400" dirty="0">
                <a:latin typeface="Arial" panose="020B0604020202020204" pitchFamily="34" charset="0"/>
                <a:cs typeface="Arial" panose="020B0604020202020204" pitchFamily="34" charset="0"/>
              </a:rPr>
              <a:t>mostrado resultados positivos, con un margen Ebitda sobre el </a:t>
            </a:r>
            <a:r>
              <a:rPr lang="es-ES_tradnl" sz="1400" dirty="0" smtClean="0">
                <a:latin typeface="Arial" panose="020B0604020202020204" pitchFamily="34" charset="0"/>
                <a:cs typeface="Arial" panose="020B0604020202020204" pitchFamily="34" charset="0"/>
              </a:rPr>
              <a:t>65% (82% </a:t>
            </a:r>
            <a:r>
              <a:rPr lang="es-ES_tradnl" sz="1400" dirty="0">
                <a:latin typeface="Arial" panose="020B0604020202020204" pitchFamily="34" charset="0"/>
                <a:cs typeface="Arial" panose="020B0604020202020204" pitchFamily="34" charset="0"/>
              </a:rPr>
              <a:t>en </a:t>
            </a:r>
            <a:r>
              <a:rPr lang="es-ES_tradnl" sz="1400" dirty="0" smtClean="0">
                <a:latin typeface="Arial" panose="020B0604020202020204" pitchFamily="34" charset="0"/>
                <a:cs typeface="Arial" panose="020B0604020202020204" pitchFamily="34" charset="0"/>
              </a:rPr>
              <a:t>UDM </a:t>
            </a:r>
            <a:r>
              <a:rPr lang="es-ES_tradnl" sz="1400" dirty="0">
                <a:latin typeface="Arial" panose="020B0604020202020204" pitchFamily="34" charset="0"/>
                <a:cs typeface="Arial" panose="020B0604020202020204" pitchFamily="34" charset="0"/>
              </a:rPr>
              <a:t>31 de </a:t>
            </a:r>
            <a:r>
              <a:rPr lang="es-ES_tradnl" sz="1400" dirty="0" smtClean="0">
                <a:latin typeface="Arial" panose="020B0604020202020204" pitchFamily="34" charset="0"/>
                <a:cs typeface="Arial" panose="020B0604020202020204" pitchFamily="34" charset="0"/>
              </a:rPr>
              <a:t>marzo </a:t>
            </a:r>
            <a:r>
              <a:rPr lang="es-ES_tradnl" sz="1400" dirty="0">
                <a:latin typeface="Arial" panose="020B0604020202020204" pitchFamily="34" charset="0"/>
                <a:cs typeface="Arial" panose="020B0604020202020204" pitchFamily="34" charset="0"/>
              </a:rPr>
              <a:t>de </a:t>
            </a:r>
            <a:r>
              <a:rPr lang="es-ES_tradnl" sz="1400" dirty="0" smtClean="0">
                <a:latin typeface="Arial" panose="020B0604020202020204" pitchFamily="34" charset="0"/>
                <a:cs typeface="Arial" panose="020B0604020202020204" pitchFamily="34" charset="0"/>
              </a:rPr>
              <a:t>2020).</a:t>
            </a:r>
            <a:endParaRPr lang="es-ES_tradnl" sz="14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es-ES_tradnl" sz="14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ES_tradnl" sz="1400" dirty="0" smtClean="0">
                <a:latin typeface="Arial" panose="020B0604020202020204" pitchFamily="34" charset="0"/>
                <a:cs typeface="Arial" panose="020B0604020202020204" pitchFamily="34" charset="0"/>
              </a:rPr>
              <a:t>En </a:t>
            </a:r>
            <a:r>
              <a:rPr lang="es-ES_tradnl" sz="1400" dirty="0" smtClean="0">
                <a:latin typeface="Arial" panose="020B0604020202020204" pitchFamily="34" charset="0"/>
                <a:cs typeface="Arial" panose="020B0604020202020204" pitchFamily="34" charset="0"/>
              </a:rPr>
              <a:t>el primer trimestre, </a:t>
            </a:r>
            <a:r>
              <a:rPr lang="es-ES_tradnl" sz="1400" dirty="0" smtClean="0">
                <a:latin typeface="Arial" panose="020B0604020202020204" pitchFamily="34" charset="0"/>
                <a:cs typeface="Arial" panose="020B0604020202020204" pitchFamily="34" charset="0"/>
              </a:rPr>
              <a:t>la compañía adquirió activos de transmisión a la minera </a:t>
            </a:r>
            <a:r>
              <a:rPr lang="es-ES_tradnl" sz="1400" dirty="0" smtClean="0">
                <a:latin typeface="Arial" panose="020B0604020202020204" pitchFamily="34" charset="0"/>
                <a:cs typeface="Arial" panose="020B0604020202020204" pitchFamily="34" charset="0"/>
              </a:rPr>
              <a:t>Buenaventura.</a:t>
            </a:r>
            <a:endParaRPr lang="es-ES_tradnl" sz="14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es-ES_tradnl" sz="14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ES_tradnl" sz="1400" dirty="0" smtClean="0">
                <a:latin typeface="Arial" panose="020B0604020202020204" pitchFamily="34" charset="0"/>
                <a:cs typeface="Arial" panose="020B0604020202020204" pitchFamily="34" charset="0"/>
              </a:rPr>
              <a:t>Durante el primer trimestre de 2020, la junta de accionistas de la sociedad decidió no distribuir ningún dividendo para asegurar una sólida posición de liquidez en la compañía para enfrentar potenciales efectos asociados a la contingencia actual (Covid-19).</a:t>
            </a:r>
            <a:endParaRPr lang="es-ES_tradnl" sz="14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s-CL" sz="1400" dirty="0">
                <a:latin typeface="Arial" panose="020B0604020202020204" pitchFamily="34" charset="0"/>
                <a:cs typeface="Arial" panose="020B0604020202020204" pitchFamily="34" charset="0"/>
              </a:rPr>
              <a:t>Durante </a:t>
            </a:r>
            <a:r>
              <a:rPr lang="es-CL" sz="1400" dirty="0" smtClean="0">
                <a:latin typeface="Arial" panose="020B0604020202020204" pitchFamily="34" charset="0"/>
                <a:cs typeface="Arial" panose="020B0604020202020204" pitchFamily="34" charset="0"/>
              </a:rPr>
              <a:t>el primer trimestre de 2020, </a:t>
            </a:r>
            <a:r>
              <a:rPr lang="es-CL" sz="1400" dirty="0" err="1">
                <a:latin typeface="Arial" panose="020B0604020202020204" pitchFamily="34" charset="0"/>
                <a:cs typeface="Arial" panose="020B0604020202020204" pitchFamily="34" charset="0"/>
              </a:rPr>
              <a:t>Conelsur</a:t>
            </a:r>
            <a:r>
              <a:rPr lang="es-CL" sz="1400" dirty="0">
                <a:latin typeface="Arial" panose="020B0604020202020204" pitchFamily="34" charset="0"/>
                <a:cs typeface="Arial" panose="020B0604020202020204" pitchFamily="34" charset="0"/>
              </a:rPr>
              <a:t> mantuvo </a:t>
            </a:r>
            <a:r>
              <a:rPr lang="es-CL" sz="1400" dirty="0" smtClean="0">
                <a:latin typeface="Arial" panose="020B0604020202020204" pitchFamily="34" charset="0"/>
                <a:cs typeface="Arial" panose="020B0604020202020204" pitchFamily="34" charset="0"/>
              </a:rPr>
              <a:t>sobre un </a:t>
            </a:r>
            <a:r>
              <a:rPr lang="es-CL" sz="1400" dirty="0">
                <a:latin typeface="Arial" panose="020B0604020202020204" pitchFamily="34" charset="0"/>
                <a:cs typeface="Arial" panose="020B0604020202020204" pitchFamily="34" charset="0"/>
              </a:rPr>
              <a:t>99% de disponibilidad promedio del sistema. La empresa continuará </a:t>
            </a:r>
            <a:r>
              <a:rPr lang="es-CL" sz="1400" dirty="0" smtClean="0">
                <a:latin typeface="Arial" panose="020B0604020202020204" pitchFamily="34" charset="0"/>
                <a:cs typeface="Arial" panose="020B0604020202020204" pitchFamily="34" charset="0"/>
              </a:rPr>
              <a:t>trabajando por </a:t>
            </a:r>
            <a:r>
              <a:rPr lang="es-CL" sz="1400" dirty="0">
                <a:latin typeface="Arial" panose="020B0604020202020204" pitchFamily="34" charset="0"/>
                <a:cs typeface="Arial" panose="020B0604020202020204" pitchFamily="34" charset="0"/>
              </a:rPr>
              <a:t>una mejora continua en la operación. </a:t>
            </a:r>
          </a:p>
          <a:p>
            <a:pPr marL="285750" indent="-285750">
              <a:lnSpc>
                <a:spcPct val="110000"/>
              </a:lnSpc>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lvl="0" indent="-285750">
              <a:lnSpc>
                <a:spcPct val="110000"/>
              </a:lnSpc>
              <a:buFont typeface="Arial" panose="020B0604020202020204" pitchFamily="34" charset="0"/>
              <a:buChar char="•"/>
            </a:pPr>
            <a:r>
              <a:rPr lang="es-CL" sz="1400" dirty="0">
                <a:latin typeface="Arial" panose="020B0604020202020204" pitchFamily="34" charset="0"/>
                <a:cs typeface="Arial" panose="020B0604020202020204" pitchFamily="34" charset="0"/>
              </a:rPr>
              <a:t>De todas las actividades de mantenimiento realizadas </a:t>
            </a:r>
            <a:r>
              <a:rPr lang="es-CL" sz="1400" dirty="0" smtClean="0">
                <a:latin typeface="Arial" panose="020B0604020202020204" pitchFamily="34" charset="0"/>
                <a:cs typeface="Arial" panose="020B0604020202020204" pitchFamily="34" charset="0"/>
              </a:rPr>
              <a:t>en </a:t>
            </a:r>
            <a:r>
              <a:rPr lang="es-CL" sz="1400" dirty="0">
                <a:latin typeface="Arial" panose="020B0604020202020204" pitchFamily="34" charset="0"/>
                <a:cs typeface="Arial" panose="020B0604020202020204" pitchFamily="34" charset="0"/>
              </a:rPr>
              <a:t>el </a:t>
            </a:r>
            <a:r>
              <a:rPr lang="es-CL" sz="1400" dirty="0" smtClean="0">
                <a:latin typeface="Arial" panose="020B0604020202020204" pitchFamily="34" charset="0"/>
                <a:cs typeface="Arial" panose="020B0604020202020204" pitchFamily="34" charset="0"/>
              </a:rPr>
              <a:t>trimestre, las principales estuvieron alineadas con el plan </a:t>
            </a:r>
            <a:r>
              <a:rPr lang="es-CL" sz="1400" dirty="0">
                <a:latin typeface="Arial" panose="020B0604020202020204" pitchFamily="34" charset="0"/>
                <a:cs typeface="Arial" panose="020B0604020202020204" pitchFamily="34" charset="0"/>
              </a:rPr>
              <a:t>anual y </a:t>
            </a:r>
            <a:r>
              <a:rPr lang="es-CL" sz="1400" dirty="0" smtClean="0">
                <a:latin typeface="Arial" panose="020B0604020202020204" pitchFamily="34" charset="0"/>
                <a:cs typeface="Arial" panose="020B0604020202020204" pitchFamily="34" charset="0"/>
              </a:rPr>
              <a:t>adicionalmente se han realizado actividades </a:t>
            </a:r>
            <a:r>
              <a:rPr lang="es-CL" sz="1400" dirty="0">
                <a:latin typeface="Arial" panose="020B0604020202020204" pitchFamily="34" charset="0"/>
                <a:cs typeface="Arial" panose="020B0604020202020204" pitchFamily="34" charset="0"/>
              </a:rPr>
              <a:t>nacidas de evaluaciones de condición de los activos.  </a:t>
            </a:r>
          </a:p>
          <a:p>
            <a:pPr lvl="0">
              <a:lnSpc>
                <a:spcPct val="110000"/>
              </a:lnSpc>
            </a:pPr>
            <a:r>
              <a:rPr lang="es-CL" sz="1400" dirty="0" smtClean="0">
                <a:latin typeface="Arial" panose="020B0604020202020204" pitchFamily="34" charset="0"/>
                <a:cs typeface="Arial" panose="020B0604020202020204" pitchFamily="34" charset="0"/>
              </a:rPr>
              <a:t> </a:t>
            </a:r>
            <a:endParaRPr lang="es-C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93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2716" y="302488"/>
            <a:ext cx="7402511" cy="615553"/>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err="1">
                <a:latin typeface="Arial" panose="020B0604020202020204" pitchFamily="34" charset="0"/>
                <a:cs typeface="Arial" panose="020B0604020202020204" pitchFamily="34" charset="0"/>
              </a:rPr>
              <a:t>Indicadores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Operativos</a:t>
            </a:r>
            <a:r>
              <a:rPr lang="en-US" sz="20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al 31 de </a:t>
            </a:r>
            <a:r>
              <a:rPr lang="en-US" sz="1400" dirty="0" err="1" smtClean="0">
                <a:latin typeface="Arial" panose="020B0604020202020204" pitchFamily="34" charset="0"/>
                <a:cs typeface="Arial" panose="020B0604020202020204" pitchFamily="34" charset="0"/>
              </a:rPr>
              <a:t>marzo</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 </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p:txBody>
      </p:sp>
      <p:sp>
        <p:nvSpPr>
          <p:cNvPr id="21" name="Rectángulo 20"/>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7"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28"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8"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5</a:t>
            </a:fld>
            <a:endParaRPr lang="es-ES" sz="1000" dirty="0">
              <a:solidFill>
                <a:schemeClr val="bg1"/>
              </a:solidFill>
              <a:latin typeface="Century Gothic" panose="020B0502020202020204" pitchFamily="34" charset="0"/>
              <a:cs typeface="Arial" pitchFamily="34" charset="0"/>
            </a:endParaRPr>
          </a:p>
        </p:txBody>
      </p:sp>
      <p:sp>
        <p:nvSpPr>
          <p:cNvPr id="2" name="Rectangle 1"/>
          <p:cNvSpPr/>
          <p:nvPr/>
        </p:nvSpPr>
        <p:spPr>
          <a:xfrm>
            <a:off x="1116943" y="1509749"/>
            <a:ext cx="1758815" cy="1354217"/>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954</a:t>
            </a:r>
            <a:r>
              <a:rPr lang="en-US" sz="2400" b="1" cap="none" spc="0" dirty="0" smtClean="0">
                <a:ln w="22225">
                  <a:solidFill>
                    <a:schemeClr val="accent2"/>
                  </a:solidFill>
                  <a:prstDash val="solid"/>
                </a:ln>
                <a:solidFill>
                  <a:schemeClr val="accent2">
                    <a:lumMod val="40000"/>
                    <a:lumOff val="60000"/>
                  </a:schemeClr>
                </a:solidFill>
                <a:effectLst/>
              </a:rPr>
              <a:t>kms</a:t>
            </a:r>
            <a:endParaRPr lang="en-US" sz="5400" b="1" cap="none" spc="0" dirty="0" smtClean="0">
              <a:ln w="22225">
                <a:solidFill>
                  <a:schemeClr val="accent2"/>
                </a:solidFill>
                <a:prstDash val="solid"/>
              </a:ln>
              <a:solidFill>
                <a:schemeClr val="accent2">
                  <a:lumMod val="40000"/>
                  <a:lumOff val="60000"/>
                </a:schemeClr>
              </a:solidFill>
              <a:effectLst/>
            </a:endParaRPr>
          </a:p>
          <a:p>
            <a:pPr algn="ctr"/>
            <a:r>
              <a:rPr lang="en-US" sz="2800" b="1" dirty="0" smtClean="0">
                <a:ln w="22225">
                  <a:solidFill>
                    <a:schemeClr val="accent2"/>
                  </a:solidFill>
                  <a:prstDash val="solid"/>
                </a:ln>
                <a:solidFill>
                  <a:schemeClr val="accent2">
                    <a:lumMod val="40000"/>
                    <a:lumOff val="60000"/>
                  </a:schemeClr>
                </a:solidFill>
              </a:rPr>
              <a:t>de </a:t>
            </a:r>
            <a:r>
              <a:rPr lang="en-US" sz="2800" b="1" dirty="0" err="1" smtClean="0">
                <a:ln w="22225">
                  <a:solidFill>
                    <a:schemeClr val="accent2"/>
                  </a:solidFill>
                  <a:prstDash val="solid"/>
                </a:ln>
                <a:solidFill>
                  <a:schemeClr val="accent2">
                    <a:lumMod val="40000"/>
                    <a:lumOff val="60000"/>
                  </a:schemeClr>
                </a:solidFill>
              </a:rPr>
              <a:t>líneas</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18" name="Rectangle 17"/>
          <p:cNvSpPr/>
          <p:nvPr/>
        </p:nvSpPr>
        <p:spPr>
          <a:xfrm>
            <a:off x="4258585" y="1701830"/>
            <a:ext cx="1983172" cy="1292662"/>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18</a:t>
            </a:r>
          </a:p>
          <a:p>
            <a:pPr algn="ctr"/>
            <a:r>
              <a:rPr lang="en-US" sz="2400" b="1" dirty="0" err="1" smtClean="0">
                <a:ln w="22225">
                  <a:solidFill>
                    <a:schemeClr val="accent2"/>
                  </a:solidFill>
                  <a:prstDash val="solid"/>
                </a:ln>
                <a:solidFill>
                  <a:schemeClr val="accent2">
                    <a:lumMod val="40000"/>
                    <a:lumOff val="60000"/>
                  </a:schemeClr>
                </a:solidFill>
              </a:rPr>
              <a:t>subestaciones</a:t>
            </a:r>
            <a:endParaRPr lang="en-US" sz="2400" b="1" cap="none" spc="0" dirty="0">
              <a:ln w="22225">
                <a:solidFill>
                  <a:schemeClr val="accent2"/>
                </a:solidFill>
                <a:prstDash val="solid"/>
              </a:ln>
              <a:solidFill>
                <a:schemeClr val="accent2">
                  <a:lumMod val="40000"/>
                  <a:lumOff val="60000"/>
                </a:schemeClr>
              </a:solidFill>
              <a:effectLst/>
            </a:endParaRPr>
          </a:p>
        </p:txBody>
      </p:sp>
      <p:sp>
        <p:nvSpPr>
          <p:cNvPr id="20" name="TextBox 2"/>
          <p:cNvSpPr txBox="1"/>
          <p:nvPr/>
        </p:nvSpPr>
        <p:spPr>
          <a:xfrm>
            <a:off x="282716" y="6554265"/>
            <a:ext cx="7294146" cy="210827"/>
          </a:xfrm>
          <a:prstGeom prst="rect">
            <a:avLst/>
          </a:prstGeom>
          <a:noFill/>
          <a:ln>
            <a:noFill/>
            <a:prstDash val="dash"/>
          </a:ln>
        </p:spPr>
        <p:txBody>
          <a:bodyPr wrap="square" rtlCol="0">
            <a:spAutoFit/>
          </a:bodyPr>
          <a:lstStyle/>
          <a:p>
            <a:pPr>
              <a:lnSpc>
                <a:spcPct val="110000"/>
              </a:lnSpc>
            </a:pPr>
            <a:r>
              <a:rPr lang="es-CL" sz="700" dirty="0" smtClean="0">
                <a:solidFill>
                  <a:schemeClr val="bg1">
                    <a:lumMod val="50000"/>
                  </a:schemeClr>
                </a:solidFill>
                <a:latin typeface="Century Gothic"/>
                <a:ea typeface="ＭＳ Ｐゴシック" charset="0"/>
                <a:cs typeface="Century Gothic"/>
              </a:rPr>
              <a:t>* % del tiempo total en que las instalaciones estuvieron en condiciones de ser utilizadas. Este gráfico no incluye los resultados de los nuevos activos adquiridos.</a:t>
            </a:r>
            <a:endParaRPr lang="es-CL" sz="700" dirty="0">
              <a:solidFill>
                <a:schemeClr val="bg1">
                  <a:lumMod val="50000"/>
                </a:schemeClr>
              </a:solidFill>
              <a:latin typeface="Century Gothic"/>
              <a:ea typeface="ＭＳ Ｐゴシック" charset="0"/>
              <a:cs typeface="Century Gothic"/>
            </a:endParaRPr>
          </a:p>
        </p:txBody>
      </p:sp>
      <p:pic>
        <p:nvPicPr>
          <p:cNvPr id="3" name="Imagen 2"/>
          <p:cNvPicPr>
            <a:picLocks noChangeAspect="1"/>
          </p:cNvPicPr>
          <p:nvPr/>
        </p:nvPicPr>
        <p:blipFill>
          <a:blip r:embed="rId6"/>
          <a:stretch>
            <a:fillRect/>
          </a:stretch>
        </p:blipFill>
        <p:spPr>
          <a:xfrm>
            <a:off x="1491718" y="3731010"/>
            <a:ext cx="4572396" cy="2658086"/>
          </a:xfrm>
          <a:prstGeom prst="rect">
            <a:avLst/>
          </a:prstGeom>
        </p:spPr>
      </p:pic>
    </p:spTree>
    <p:extLst>
      <p:ext uri="{BB962C8B-B14F-4D97-AF65-F5344CB8AC3E}">
        <p14:creationId xmlns:p14="http://schemas.microsoft.com/office/powerpoint/2010/main" val="114468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209630" y="431800"/>
            <a:ext cx="7372270"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err="1" smtClean="0"/>
              <a:t>Activos</a:t>
            </a:r>
            <a:r>
              <a:rPr lang="en-US" sz="2000" dirty="0" smtClean="0"/>
              <a:t> de </a:t>
            </a:r>
            <a:r>
              <a:rPr lang="en-US" sz="2000" dirty="0" err="1" smtClean="0"/>
              <a:t>Conenhua</a:t>
            </a:r>
            <a:endParaRPr lang="en-US" sz="2000" dirty="0"/>
          </a:p>
        </p:txBody>
      </p:sp>
      <p:sp>
        <p:nvSpPr>
          <p:cNvPr id="7" name="Rectángulo 6"/>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0"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11"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39"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6</a:t>
            </a:fld>
            <a:endParaRPr lang="es-ES" sz="1000" dirty="0">
              <a:solidFill>
                <a:schemeClr val="bg1"/>
              </a:solidFill>
              <a:latin typeface="Century Gothic" panose="020B0502020202020204" pitchFamily="34" charset="0"/>
              <a:cs typeface="Arial" pitchFamily="34" charset="0"/>
            </a:endParaRPr>
          </a:p>
        </p:txBody>
      </p:sp>
      <p:sp>
        <p:nvSpPr>
          <p:cNvPr id="2" name="TextBox 1"/>
          <p:cNvSpPr txBox="1"/>
          <p:nvPr/>
        </p:nvSpPr>
        <p:spPr>
          <a:xfrm>
            <a:off x="209629" y="3460674"/>
            <a:ext cx="7321675" cy="3003899"/>
          </a:xfrm>
          <a:prstGeom prst="rect">
            <a:avLst/>
          </a:prstGeom>
          <a:noFill/>
          <a:ln>
            <a:noFill/>
            <a:prstDash val="dash"/>
          </a:ln>
        </p:spPr>
        <p:txBody>
          <a:bodyPr wrap="square" rtlCol="0">
            <a:spAutoFit/>
          </a:bodyPr>
          <a:lstStyle/>
          <a:p>
            <a:pPr marL="285750" indent="-285750">
              <a:lnSpc>
                <a:spcPct val="110000"/>
              </a:lnSpc>
              <a:buFont typeface="Arial" panose="020B0604020202020204" pitchFamily="34" charset="0"/>
              <a:buChar char="•"/>
            </a:pPr>
            <a:r>
              <a:rPr lang="es-CL" sz="1200" dirty="0" err="1"/>
              <a:t>Conenhua</a:t>
            </a:r>
            <a:r>
              <a:rPr lang="es-CL" sz="1200" dirty="0"/>
              <a:t> </a:t>
            </a:r>
            <a:r>
              <a:rPr lang="es-CL" sz="1200" dirty="0" smtClean="0"/>
              <a:t>era </a:t>
            </a:r>
            <a:r>
              <a:rPr lang="es-CL" sz="1200" dirty="0"/>
              <a:t>una </a:t>
            </a:r>
            <a:r>
              <a:rPr lang="es-CL" sz="1200" dirty="0" smtClean="0"/>
              <a:t>empresa </a:t>
            </a:r>
            <a:r>
              <a:rPr lang="es-CL" sz="1200" dirty="0"/>
              <a:t>de transmisión y generación de energía (90MW) que </a:t>
            </a:r>
            <a:r>
              <a:rPr lang="es-CL" sz="1200" dirty="0" smtClean="0"/>
              <a:t>por varios años ha proporcionado </a:t>
            </a:r>
            <a:r>
              <a:rPr lang="es-CL" sz="1200" dirty="0"/>
              <a:t>infraestructura y servicios de energía a Minera </a:t>
            </a:r>
            <a:r>
              <a:rPr lang="es-CL" sz="1200" dirty="0" smtClean="0"/>
              <a:t>Buenaventura.</a:t>
            </a:r>
          </a:p>
          <a:p>
            <a:pPr marL="285750" indent="-285750">
              <a:lnSpc>
                <a:spcPct val="110000"/>
              </a:lnSpc>
              <a:buFont typeface="Arial" panose="020B0604020202020204" pitchFamily="34" charset="0"/>
              <a:buChar char="•"/>
            </a:pPr>
            <a:endParaRPr lang="es-CL" sz="600" dirty="0" smtClean="0"/>
          </a:p>
          <a:p>
            <a:pPr marL="285750" indent="-285750">
              <a:lnSpc>
                <a:spcPct val="110000"/>
              </a:lnSpc>
              <a:buFont typeface="Arial" panose="020B0604020202020204" pitchFamily="34" charset="0"/>
              <a:buChar char="•"/>
            </a:pPr>
            <a:r>
              <a:rPr lang="es-CL" sz="1200" dirty="0" smtClean="0"/>
              <a:t>Los </a:t>
            </a:r>
            <a:r>
              <a:rPr lang="es-CL" sz="1200" dirty="0"/>
              <a:t>activos </a:t>
            </a:r>
            <a:r>
              <a:rPr lang="es-CL" sz="1200" dirty="0" smtClean="0"/>
              <a:t>de </a:t>
            </a:r>
            <a:r>
              <a:rPr lang="es-CL" sz="1200" dirty="0" err="1" smtClean="0"/>
              <a:t>Conenhua</a:t>
            </a:r>
            <a:r>
              <a:rPr lang="es-CL" sz="1200" dirty="0" smtClean="0"/>
              <a:t> </a:t>
            </a:r>
            <a:r>
              <a:rPr lang="es-CL" sz="1200" dirty="0"/>
              <a:t>incluyen: </a:t>
            </a:r>
            <a:endParaRPr lang="es-CL" sz="1200" dirty="0" smtClean="0"/>
          </a:p>
          <a:p>
            <a:pPr marL="742950" lvl="1" indent="-285750">
              <a:lnSpc>
                <a:spcPct val="110000"/>
              </a:lnSpc>
              <a:buFont typeface="Wingdings" panose="05000000000000000000" pitchFamily="2" charset="2"/>
              <a:buChar char="ü"/>
            </a:pPr>
            <a:r>
              <a:rPr lang="es-CL" sz="1100" i="1" u="sng" dirty="0" smtClean="0"/>
              <a:t>Activos Regulados</a:t>
            </a:r>
            <a:r>
              <a:rPr lang="es-CL" sz="1100" dirty="0"/>
              <a:t>: la mayoría de </a:t>
            </a:r>
            <a:r>
              <a:rPr lang="es-CL" sz="1100" dirty="0" smtClean="0"/>
              <a:t>éstos </a:t>
            </a:r>
            <a:r>
              <a:rPr lang="es-CL" sz="1100" dirty="0"/>
              <a:t>pertenecen al sistema de Transmisión Secundaria (STS), con ingresos perpetuos garantizados. Por otro lado, hay una minoría de activos que pertenecen al Sistema Complementario de Transmisión (CTS), que tienen ingresos garantizados por solo 30 años de concesión</a:t>
            </a:r>
            <a:r>
              <a:rPr lang="es-CL" sz="1100" dirty="0" smtClean="0"/>
              <a:t>.</a:t>
            </a:r>
          </a:p>
          <a:p>
            <a:pPr marL="742950" lvl="1" indent="-285750">
              <a:lnSpc>
                <a:spcPct val="110000"/>
              </a:lnSpc>
              <a:buFont typeface="Wingdings" panose="05000000000000000000" pitchFamily="2" charset="2"/>
              <a:buChar char="ü"/>
            </a:pPr>
            <a:endParaRPr lang="es-CL" sz="400" i="1" u="sng" dirty="0" smtClean="0"/>
          </a:p>
          <a:p>
            <a:pPr marL="742950" lvl="1" indent="-285750">
              <a:lnSpc>
                <a:spcPct val="110000"/>
              </a:lnSpc>
              <a:buFont typeface="Wingdings" panose="05000000000000000000" pitchFamily="2" charset="2"/>
              <a:buChar char="ü"/>
            </a:pPr>
            <a:r>
              <a:rPr lang="es-CL" sz="1100" i="1" u="sng" dirty="0" smtClean="0"/>
              <a:t>Activos Dedicados</a:t>
            </a:r>
            <a:r>
              <a:rPr lang="es-CL" sz="1100" dirty="0"/>
              <a:t>: utilizados para conectar un proyecto minero (</a:t>
            </a:r>
            <a:r>
              <a:rPr lang="es-CL" sz="1100" dirty="0" err="1"/>
              <a:t>Yanacocha</a:t>
            </a:r>
            <a:r>
              <a:rPr lang="es-CL" sz="1100" dirty="0"/>
              <a:t>) propiedad de Buenaventura al sistema eléctrico interconectado peruano. </a:t>
            </a:r>
            <a:r>
              <a:rPr lang="es-CL" sz="1100" dirty="0" smtClean="0"/>
              <a:t> </a:t>
            </a:r>
          </a:p>
          <a:p>
            <a:pPr marL="742950" lvl="1" indent="-285750">
              <a:lnSpc>
                <a:spcPct val="110000"/>
              </a:lnSpc>
              <a:buFont typeface="Wingdings" panose="05000000000000000000" pitchFamily="2" charset="2"/>
              <a:buChar char="ü"/>
            </a:pPr>
            <a:endParaRPr lang="es-CL" sz="1100" dirty="0"/>
          </a:p>
          <a:p>
            <a:pPr marL="285750" indent="-285750">
              <a:lnSpc>
                <a:spcPct val="110000"/>
              </a:lnSpc>
              <a:buFont typeface="Arial" panose="020B0604020202020204" pitchFamily="34" charset="0"/>
              <a:buChar char="•"/>
            </a:pPr>
            <a:r>
              <a:rPr lang="es-CL" sz="1200" dirty="0"/>
              <a:t>En septiembre de 2019, </a:t>
            </a:r>
            <a:r>
              <a:rPr lang="es-CL" sz="1200" dirty="0" err="1"/>
              <a:t>Conelsur</a:t>
            </a:r>
            <a:r>
              <a:rPr lang="es-CL" sz="1200" dirty="0"/>
              <a:t> &amp; </a:t>
            </a:r>
            <a:r>
              <a:rPr lang="es-CL" sz="1200" dirty="0" err="1"/>
              <a:t>Conenhua</a:t>
            </a:r>
            <a:r>
              <a:rPr lang="es-CL" sz="1200" dirty="0"/>
              <a:t> firman un contrato de compra/venta de activos, </a:t>
            </a:r>
            <a:r>
              <a:rPr lang="es-CL" sz="1200" dirty="0" smtClean="0"/>
              <a:t>el cual solo incluye los activos regulados. </a:t>
            </a:r>
            <a:endParaRPr lang="es-CL" sz="1200" dirty="0" smtClean="0"/>
          </a:p>
          <a:p>
            <a:pPr marL="285750" indent="-285750">
              <a:lnSpc>
                <a:spcPct val="110000"/>
              </a:lnSpc>
              <a:buFont typeface="Arial" panose="020B0604020202020204" pitchFamily="34" charset="0"/>
              <a:buChar char="•"/>
            </a:pPr>
            <a:endParaRPr lang="es-CL" sz="1200" dirty="0" smtClean="0"/>
          </a:p>
          <a:p>
            <a:pPr marL="285750" indent="-285750">
              <a:lnSpc>
                <a:spcPct val="110000"/>
              </a:lnSpc>
              <a:buFont typeface="Arial" panose="020B0604020202020204" pitchFamily="34" charset="0"/>
              <a:buChar char="•"/>
            </a:pPr>
            <a:r>
              <a:rPr lang="es-CL" sz="1200" dirty="0"/>
              <a:t>El 17 de enero de 2020, se concretó la adquisición de los activos de </a:t>
            </a:r>
            <a:r>
              <a:rPr lang="es-CL" sz="1200" dirty="0" smtClean="0"/>
              <a:t>transmisión con la transferencia de concesiones.</a:t>
            </a:r>
          </a:p>
        </p:txBody>
      </p:sp>
      <p:sp>
        <p:nvSpPr>
          <p:cNvPr id="12" name="Rectangle 1"/>
          <p:cNvSpPr/>
          <p:nvPr/>
        </p:nvSpPr>
        <p:spPr>
          <a:xfrm>
            <a:off x="2790758" y="1033558"/>
            <a:ext cx="1430200" cy="1077218"/>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348</a:t>
            </a:r>
            <a:r>
              <a:rPr lang="en-US" b="1" cap="none" spc="0" dirty="0" smtClean="0">
                <a:ln w="22225">
                  <a:solidFill>
                    <a:schemeClr val="accent2"/>
                  </a:solidFill>
                  <a:prstDash val="solid"/>
                </a:ln>
                <a:solidFill>
                  <a:schemeClr val="accent2">
                    <a:lumMod val="40000"/>
                    <a:lumOff val="60000"/>
                  </a:schemeClr>
                </a:solidFill>
                <a:effectLst/>
              </a:rPr>
              <a:t>kms</a:t>
            </a:r>
            <a:endParaRPr lang="en-US" sz="4400" b="1" cap="none" spc="0" dirty="0" smtClean="0">
              <a:ln w="22225">
                <a:solidFill>
                  <a:schemeClr val="accent2"/>
                </a:solidFill>
                <a:prstDash val="solid"/>
              </a:ln>
              <a:solidFill>
                <a:schemeClr val="accent2">
                  <a:lumMod val="40000"/>
                  <a:lumOff val="60000"/>
                </a:schemeClr>
              </a:solidFill>
              <a:effectLst/>
            </a:endParaRPr>
          </a:p>
          <a:p>
            <a:pPr algn="ctr"/>
            <a:r>
              <a:rPr lang="en-US" sz="2000" b="1" dirty="0" smtClean="0">
                <a:ln w="22225">
                  <a:solidFill>
                    <a:schemeClr val="accent2"/>
                  </a:solidFill>
                  <a:prstDash val="solid"/>
                </a:ln>
                <a:solidFill>
                  <a:schemeClr val="accent2">
                    <a:lumMod val="40000"/>
                    <a:lumOff val="60000"/>
                  </a:schemeClr>
                </a:solidFill>
              </a:rPr>
              <a:t>de </a:t>
            </a:r>
            <a:r>
              <a:rPr lang="en-US" sz="2000" b="1" dirty="0" err="1" smtClean="0">
                <a:ln w="22225">
                  <a:solidFill>
                    <a:schemeClr val="accent2"/>
                  </a:solidFill>
                  <a:prstDash val="solid"/>
                </a:ln>
                <a:solidFill>
                  <a:schemeClr val="accent2">
                    <a:lumMod val="40000"/>
                    <a:lumOff val="60000"/>
                  </a:schemeClr>
                </a:solidFill>
              </a:rPr>
              <a:t>líneas</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3" name="Rectangle 17"/>
          <p:cNvSpPr/>
          <p:nvPr/>
        </p:nvSpPr>
        <p:spPr>
          <a:xfrm>
            <a:off x="738525" y="1838816"/>
            <a:ext cx="1524776" cy="1046440"/>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8</a:t>
            </a:r>
          </a:p>
          <a:p>
            <a:pPr algn="ctr"/>
            <a:r>
              <a:rPr lang="en-US" b="1" dirty="0" err="1" smtClean="0">
                <a:ln w="22225">
                  <a:solidFill>
                    <a:schemeClr val="accent2"/>
                  </a:solidFill>
                  <a:prstDash val="solid"/>
                </a:ln>
                <a:solidFill>
                  <a:schemeClr val="accent2">
                    <a:lumMod val="40000"/>
                    <a:lumOff val="60000"/>
                  </a:schemeClr>
                </a:solidFill>
              </a:rPr>
              <a:t>subestaciones</a:t>
            </a:r>
            <a:endParaRPr lang="en-US" b="1" cap="none" spc="0" dirty="0">
              <a:ln w="22225">
                <a:solidFill>
                  <a:schemeClr val="accent2"/>
                </a:solidFill>
                <a:prstDash val="solid"/>
              </a:ln>
              <a:solidFill>
                <a:schemeClr val="accent2">
                  <a:lumMod val="40000"/>
                  <a:lumOff val="60000"/>
                </a:schemeClr>
              </a:solidFill>
              <a:effectLst/>
            </a:endParaRPr>
          </a:p>
        </p:txBody>
      </p:sp>
      <p:pic>
        <p:nvPicPr>
          <p:cNvPr id="6" name="Imagen 5"/>
          <p:cNvPicPr>
            <a:picLocks noChangeAspect="1"/>
          </p:cNvPicPr>
          <p:nvPr/>
        </p:nvPicPr>
        <p:blipFill>
          <a:blip r:embed="rId6"/>
          <a:stretch>
            <a:fillRect/>
          </a:stretch>
        </p:blipFill>
        <p:spPr>
          <a:xfrm>
            <a:off x="5348355" y="178006"/>
            <a:ext cx="2182950" cy="3223000"/>
          </a:xfrm>
          <a:prstGeom prst="rect">
            <a:avLst/>
          </a:prstGeom>
        </p:spPr>
      </p:pic>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863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2716" y="371312"/>
            <a:ext cx="7402511"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err="1">
                <a:latin typeface="Arial" panose="020B0604020202020204" pitchFamily="34" charset="0"/>
                <a:cs typeface="Arial" panose="020B0604020202020204" pitchFamily="34" charset="0"/>
              </a:rPr>
              <a:t>Resultados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Financieros</a:t>
            </a:r>
            <a:endParaRPr lang="en-US" sz="2000" dirty="0">
              <a:latin typeface="Arial" panose="020B0604020202020204" pitchFamily="34" charset="0"/>
              <a:cs typeface="Arial" panose="020B0604020202020204" pitchFamily="34" charset="0"/>
            </a:endParaRPr>
          </a:p>
        </p:txBody>
      </p:sp>
      <p:sp>
        <p:nvSpPr>
          <p:cNvPr id="21" name="Rectángulo 20"/>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7"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28"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8"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7</a:t>
            </a:fld>
            <a:endParaRPr lang="es-ES" sz="1000" dirty="0">
              <a:solidFill>
                <a:schemeClr val="bg1"/>
              </a:solidFill>
              <a:latin typeface="Century Gothic" panose="020B0502020202020204" pitchFamily="34" charset="0"/>
              <a:cs typeface="Arial" pitchFamily="34" charset="0"/>
            </a:endParaRPr>
          </a:p>
        </p:txBody>
      </p:sp>
      <p:sp>
        <p:nvSpPr>
          <p:cNvPr id="9" name="CuadroTexto 21"/>
          <p:cNvSpPr txBox="1"/>
          <p:nvPr/>
        </p:nvSpPr>
        <p:spPr>
          <a:xfrm>
            <a:off x="316810" y="3865202"/>
            <a:ext cx="6874347" cy="2266774"/>
          </a:xfrm>
          <a:prstGeom prst="rect">
            <a:avLst/>
          </a:prstGeom>
          <a:noFill/>
        </p:spPr>
        <p:txBody>
          <a:bodyPr wrap="square" rtlCol="0">
            <a:spAutoFit/>
          </a:bodyPr>
          <a:lstStyle/>
          <a:p>
            <a:pPr marL="171450" lvl="0" indent="-171450" defTabSz="533400">
              <a:lnSpc>
                <a:spcPct val="90000"/>
              </a:lnSpc>
              <a:spcBef>
                <a:spcPct val="0"/>
              </a:spcBef>
              <a:spcAft>
                <a:spcPct val="35000"/>
              </a:spcAft>
              <a:buFont typeface="Arial" panose="020B0604020202020204" pitchFamily="34" charset="0"/>
              <a:buChar char="•"/>
            </a:pPr>
            <a:r>
              <a:rPr lang="es-CL" sz="1200" dirty="0">
                <a:latin typeface="Arial" panose="020B0604020202020204" pitchFamily="34" charset="0"/>
                <a:cs typeface="Arial" panose="020B0604020202020204" pitchFamily="34" charset="0"/>
              </a:rPr>
              <a:t>Al </a:t>
            </a:r>
            <a:r>
              <a:rPr lang="es-CL" sz="1200" dirty="0" smtClean="0">
                <a:latin typeface="Arial" panose="020B0604020202020204" pitchFamily="34" charset="0"/>
                <a:cs typeface="Arial" panose="020B0604020202020204" pitchFamily="34" charset="0"/>
              </a:rPr>
              <a:t>31 de marzo </a:t>
            </a:r>
            <a:r>
              <a:rPr lang="es-CL" sz="1200" dirty="0">
                <a:latin typeface="Arial" panose="020B0604020202020204" pitchFamily="34" charset="0"/>
                <a:cs typeface="Arial" panose="020B0604020202020204" pitchFamily="34" charset="0"/>
              </a:rPr>
              <a:t>de </a:t>
            </a:r>
            <a:r>
              <a:rPr lang="es-CL" sz="1200" dirty="0" smtClean="0">
                <a:latin typeface="Arial" panose="020B0604020202020204" pitchFamily="34" charset="0"/>
                <a:cs typeface="Arial" panose="020B0604020202020204" pitchFamily="34" charset="0"/>
              </a:rPr>
              <a:t>2020, </a:t>
            </a:r>
            <a:r>
              <a:rPr lang="es-CL" sz="1200" dirty="0" err="1">
                <a:latin typeface="Arial" panose="020B0604020202020204" pitchFamily="34" charset="0"/>
                <a:cs typeface="Arial" panose="020B0604020202020204" pitchFamily="34" charset="0"/>
              </a:rPr>
              <a:t>Conelsur</a:t>
            </a:r>
            <a:r>
              <a:rPr lang="es-CL" sz="1200" dirty="0">
                <a:latin typeface="Arial" panose="020B0604020202020204" pitchFamily="34" charset="0"/>
                <a:cs typeface="Arial" panose="020B0604020202020204" pitchFamily="34" charset="0"/>
              </a:rPr>
              <a:t> LT generó ingresos por servicios de transmisión de energía eléctrica por </a:t>
            </a:r>
            <a:r>
              <a:rPr lang="es-CL" sz="1200" dirty="0" smtClean="0">
                <a:latin typeface="Arial" panose="020B0604020202020204" pitchFamily="34" charset="0"/>
                <a:cs typeface="Arial" panose="020B0604020202020204" pitchFamily="34" charset="0"/>
              </a:rPr>
              <a:t>PEN$13,5 </a:t>
            </a:r>
            <a:r>
              <a:rPr lang="es-CL" sz="1200" dirty="0">
                <a:latin typeface="Arial" panose="020B0604020202020204" pitchFamily="34" charset="0"/>
                <a:cs typeface="Arial" panose="020B0604020202020204" pitchFamily="34" charset="0"/>
              </a:rPr>
              <a:t>millones, </a:t>
            </a:r>
            <a:r>
              <a:rPr lang="es-CL" sz="1200" dirty="0" smtClean="0">
                <a:latin typeface="Arial" panose="020B0604020202020204" pitchFamily="34" charset="0"/>
                <a:cs typeface="Arial" panose="020B0604020202020204" pitchFamily="34" charset="0"/>
              </a:rPr>
              <a:t>48% superior a los ingresos recibidos en el mismo periodo 2019 debido principalmente a los ingresos recibidos por los activos adquiridos en enero.</a:t>
            </a:r>
            <a:endParaRPr lang="es-CL" sz="1200" dirty="0">
              <a:latin typeface="Arial" panose="020B0604020202020204" pitchFamily="34" charset="0"/>
              <a:cs typeface="Arial" panose="020B0604020202020204" pitchFamily="34" charset="0"/>
            </a:endParaRPr>
          </a:p>
          <a:p>
            <a:pPr marL="171450" lvl="0" indent="-171450" defTabSz="533400">
              <a:lnSpc>
                <a:spcPct val="90000"/>
              </a:lnSpc>
              <a:spcBef>
                <a:spcPct val="0"/>
              </a:spcBef>
              <a:spcAft>
                <a:spcPct val="35000"/>
              </a:spcAft>
              <a:buFont typeface="Arial" panose="020B0604020202020204" pitchFamily="34" charset="0"/>
              <a:buChar char="•"/>
            </a:pPr>
            <a:endParaRPr lang="es-ES" sz="900" dirty="0">
              <a:latin typeface="Arial" panose="020B0604020202020204" pitchFamily="34" charset="0"/>
              <a:cs typeface="Arial" panose="020B0604020202020204" pitchFamily="34" charset="0"/>
            </a:endParaRPr>
          </a:p>
          <a:p>
            <a:pPr marL="171450" lvl="0" indent="-171450" defTabSz="533400">
              <a:lnSpc>
                <a:spcPct val="90000"/>
              </a:lnSpc>
              <a:spcBef>
                <a:spcPct val="0"/>
              </a:spcBef>
              <a:spcAft>
                <a:spcPct val="35000"/>
              </a:spcAft>
              <a:buFont typeface="Arial" panose="020B0604020202020204" pitchFamily="34" charset="0"/>
              <a:buChar char="•"/>
            </a:pPr>
            <a:r>
              <a:rPr lang="es-ES" sz="1200" dirty="0">
                <a:latin typeface="Arial" panose="020B0604020202020204" pitchFamily="34" charset="0"/>
                <a:cs typeface="Arial" panose="020B0604020202020204" pitchFamily="34" charset="0"/>
              </a:rPr>
              <a:t>El resultado operacional es </a:t>
            </a:r>
            <a:r>
              <a:rPr lang="es-ES" sz="1200" dirty="0" smtClean="0">
                <a:latin typeface="Arial" panose="020B0604020202020204" pitchFamily="34" charset="0"/>
                <a:cs typeface="Arial" panose="020B0604020202020204" pitchFamily="34" charset="0"/>
              </a:rPr>
              <a:t>127% </a:t>
            </a:r>
            <a:r>
              <a:rPr lang="es-ES" sz="1200" dirty="0">
                <a:latin typeface="Arial" panose="020B0604020202020204" pitchFamily="34" charset="0"/>
                <a:cs typeface="Arial" panose="020B0604020202020204" pitchFamily="34" charset="0"/>
              </a:rPr>
              <a:t>superior al de </a:t>
            </a:r>
            <a:r>
              <a:rPr lang="es-ES" sz="1200" dirty="0" smtClean="0">
                <a:latin typeface="Arial" panose="020B0604020202020204" pitchFamily="34" charset="0"/>
                <a:cs typeface="Arial" panose="020B0604020202020204" pitchFamily="34" charset="0"/>
              </a:rPr>
              <a:t>marzo 2019 debido principalmente a mayores ingresos y a una baja de los gastos administrativos debido a la facturación pendiente de los servicios prestados por la empresa hermana </a:t>
            </a:r>
            <a:r>
              <a:rPr lang="es-ES" sz="1200" dirty="0" err="1" smtClean="0">
                <a:latin typeface="Arial" panose="020B0604020202020204" pitchFamily="34" charset="0"/>
                <a:cs typeface="Arial" panose="020B0604020202020204" pitchFamily="34" charset="0"/>
              </a:rPr>
              <a:t>Conelsur</a:t>
            </a:r>
            <a:r>
              <a:rPr lang="es-ES" sz="1200" dirty="0" smtClean="0">
                <a:latin typeface="Arial" panose="020B0604020202020204" pitchFamily="34" charset="0"/>
                <a:cs typeface="Arial" panose="020B0604020202020204" pitchFamily="34" charset="0"/>
              </a:rPr>
              <a:t> SV.</a:t>
            </a:r>
            <a:endParaRPr lang="es-ES" sz="1200" dirty="0">
              <a:latin typeface="Arial" panose="020B0604020202020204" pitchFamily="34" charset="0"/>
              <a:cs typeface="Arial" panose="020B0604020202020204" pitchFamily="34" charset="0"/>
            </a:endParaRPr>
          </a:p>
          <a:p>
            <a:pPr marL="171450" lvl="0" indent="-171450" defTabSz="533400">
              <a:lnSpc>
                <a:spcPct val="90000"/>
              </a:lnSpc>
              <a:spcBef>
                <a:spcPct val="0"/>
              </a:spcBef>
              <a:spcAft>
                <a:spcPct val="35000"/>
              </a:spcAft>
              <a:buFont typeface="Arial" panose="020B0604020202020204" pitchFamily="34" charset="0"/>
              <a:buChar char="•"/>
            </a:pPr>
            <a:endParaRPr lang="es-ES" sz="900" dirty="0">
              <a:latin typeface="Arial" panose="020B0604020202020204" pitchFamily="34" charset="0"/>
              <a:cs typeface="Arial" panose="020B0604020202020204" pitchFamily="34" charset="0"/>
            </a:endParaRPr>
          </a:p>
          <a:p>
            <a:pPr marL="171450" lvl="0" indent="-171450" defTabSz="533400">
              <a:lnSpc>
                <a:spcPct val="90000"/>
              </a:lnSpc>
              <a:spcBef>
                <a:spcPct val="0"/>
              </a:spcBef>
              <a:spcAft>
                <a:spcPct val="35000"/>
              </a:spcAft>
              <a:buFont typeface="Arial" panose="020B0604020202020204" pitchFamily="34" charset="0"/>
              <a:buChar char="•"/>
            </a:pPr>
            <a:r>
              <a:rPr lang="es-CL" sz="1200" dirty="0">
                <a:latin typeface="Arial" panose="020B0604020202020204" pitchFamily="34" charset="0"/>
                <a:cs typeface="Arial" panose="020B0604020202020204" pitchFamily="34" charset="0"/>
              </a:rPr>
              <a:t>El resultado no operacional </a:t>
            </a:r>
            <a:r>
              <a:rPr lang="es-CL" sz="1200" dirty="0" smtClean="0">
                <a:latin typeface="Arial" panose="020B0604020202020204" pitchFamily="34" charset="0"/>
                <a:cs typeface="Arial" panose="020B0604020202020204" pitchFamily="34" charset="0"/>
              </a:rPr>
              <a:t>en marzo 2020 presenta una mayor pérdida que al mismo periodo de 2019. </a:t>
            </a:r>
          </a:p>
          <a:p>
            <a:pPr marL="742950" lvl="1" indent="-285750" defTabSz="533400">
              <a:lnSpc>
                <a:spcPct val="90000"/>
              </a:lnSpc>
              <a:spcBef>
                <a:spcPct val="0"/>
              </a:spcBef>
              <a:spcAft>
                <a:spcPct val="35000"/>
              </a:spcAft>
              <a:buFont typeface="High Tower Text" panose="02040502050506030303" pitchFamily="18" charset="0"/>
              <a:buChar char="–"/>
            </a:pPr>
            <a:r>
              <a:rPr lang="es-CL" sz="1100" dirty="0" smtClean="0">
                <a:latin typeface="Arial" panose="020B0604020202020204" pitchFamily="34" charset="0"/>
                <a:cs typeface="Arial" panose="020B0604020202020204" pitchFamily="34" charset="0"/>
              </a:rPr>
              <a:t>La deuda </a:t>
            </a:r>
            <a:r>
              <a:rPr lang="es-CL" sz="1100" dirty="0" err="1" smtClean="0">
                <a:latin typeface="Arial" panose="020B0604020202020204" pitchFamily="34" charset="0"/>
                <a:cs typeface="Arial" panose="020B0604020202020204" pitchFamily="34" charset="0"/>
              </a:rPr>
              <a:t>intercompañía</a:t>
            </a:r>
            <a:r>
              <a:rPr lang="es-CL" sz="1100" dirty="0" smtClean="0">
                <a:latin typeface="Arial" panose="020B0604020202020204" pitchFamily="34" charset="0"/>
                <a:cs typeface="Arial" panose="020B0604020202020204" pitchFamily="34" charset="0"/>
              </a:rPr>
              <a:t> en dólares generó, diferencias de cambio en el estado de resultados, las que fueron negativas al 31 de marzo de 2020 mientras en 2019, positivas.</a:t>
            </a:r>
            <a:endParaRPr lang="es-CL" sz="11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6"/>
          <a:stretch>
            <a:fillRect/>
          </a:stretch>
        </p:blipFill>
        <p:spPr>
          <a:xfrm>
            <a:off x="918213" y="1431757"/>
            <a:ext cx="4937700" cy="2021305"/>
          </a:xfrm>
          <a:prstGeom prst="rect">
            <a:avLst/>
          </a:prstGeom>
        </p:spPr>
      </p:pic>
    </p:spTree>
    <p:extLst>
      <p:ext uri="{BB962C8B-B14F-4D97-AF65-F5344CB8AC3E}">
        <p14:creationId xmlns:p14="http://schemas.microsoft.com/office/powerpoint/2010/main" val="1970795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2716" y="371312"/>
            <a:ext cx="7402511"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err="1">
                <a:latin typeface="Arial" panose="020B0604020202020204" pitchFamily="34" charset="0"/>
                <a:cs typeface="Arial" panose="020B0604020202020204" pitchFamily="34" charset="0"/>
              </a:rPr>
              <a:t>Resultados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Financieros</a:t>
            </a:r>
            <a:endParaRPr lang="en-US" sz="2000" dirty="0">
              <a:latin typeface="Arial" panose="020B0604020202020204" pitchFamily="34" charset="0"/>
              <a:cs typeface="Arial" panose="020B0604020202020204" pitchFamily="34" charset="0"/>
            </a:endParaRPr>
          </a:p>
        </p:txBody>
      </p:sp>
      <p:sp>
        <p:nvSpPr>
          <p:cNvPr id="21" name="Rectángulo 20"/>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7"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28"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8"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8</a:t>
            </a:fld>
            <a:endParaRPr lang="es-ES" sz="1000" dirty="0">
              <a:solidFill>
                <a:schemeClr val="bg1"/>
              </a:solidFill>
              <a:latin typeface="Century Gothic" panose="020B0502020202020204" pitchFamily="34" charset="0"/>
              <a:cs typeface="Arial" pitchFamily="34" charset="0"/>
            </a:endParaRPr>
          </a:p>
        </p:txBody>
      </p:sp>
      <p:sp>
        <p:nvSpPr>
          <p:cNvPr id="9" name="CuadroTexto 21"/>
          <p:cNvSpPr txBox="1"/>
          <p:nvPr/>
        </p:nvSpPr>
        <p:spPr>
          <a:xfrm>
            <a:off x="173749" y="904388"/>
            <a:ext cx="7444246" cy="3100849"/>
          </a:xfrm>
          <a:prstGeom prst="rect">
            <a:avLst/>
          </a:prstGeom>
          <a:noFill/>
        </p:spPr>
        <p:txBody>
          <a:bodyPr wrap="square" rtlCol="0">
            <a:spAutoFit/>
          </a:bodyPr>
          <a:lstStyle/>
          <a:p>
            <a:pPr marL="171450" indent="-171450" defTabSz="533400">
              <a:lnSpc>
                <a:spcPct val="90000"/>
              </a:lnSpc>
              <a:spcBef>
                <a:spcPct val="0"/>
              </a:spcBef>
              <a:spcAft>
                <a:spcPct val="35000"/>
              </a:spcAft>
              <a:buFont typeface="Arial" panose="020B0604020202020204" pitchFamily="34" charset="0"/>
              <a:buChar char="•"/>
            </a:pPr>
            <a:r>
              <a:rPr lang="es-CL" sz="1400" dirty="0">
                <a:latin typeface="Arial" panose="020B0604020202020204" pitchFamily="34" charset="0"/>
                <a:cs typeface="Arial" panose="020B0604020202020204" pitchFamily="34" charset="0"/>
              </a:rPr>
              <a:t>Los ingresos provienen </a:t>
            </a:r>
            <a:r>
              <a:rPr lang="es-CL" sz="1400" dirty="0">
                <a:latin typeface="Arial" panose="020B0604020202020204" pitchFamily="34" charset="0"/>
                <a:cs typeface="Arial" panose="020B0604020202020204" pitchFamily="34" charset="0"/>
              </a:rPr>
              <a:t>del sistema </a:t>
            </a:r>
            <a:r>
              <a:rPr lang="es-CL" sz="1400" dirty="0">
                <a:latin typeface="Arial" panose="020B0604020202020204" pitchFamily="34" charset="0"/>
                <a:cs typeface="Arial" panose="020B0604020202020204" pitchFamily="34" charset="0"/>
              </a:rPr>
              <a:t>secundario y complementario </a:t>
            </a:r>
            <a:r>
              <a:rPr lang="es-CL" sz="1400" dirty="0">
                <a:latin typeface="Arial" panose="020B0604020202020204" pitchFamily="34" charset="0"/>
                <a:cs typeface="Arial" panose="020B0604020202020204" pitchFamily="34" charset="0"/>
              </a:rPr>
              <a:t>de transmisión, pagados por clientes con excelente calidad </a:t>
            </a:r>
            <a:r>
              <a:rPr lang="es-CL" sz="1400" dirty="0">
                <a:latin typeface="Arial" panose="020B0604020202020204" pitchFamily="34" charset="0"/>
                <a:cs typeface="Arial" panose="020B0604020202020204" pitchFamily="34" charset="0"/>
              </a:rPr>
              <a:t>crediticia.</a:t>
            </a:r>
            <a:endParaRPr lang="es-CL" sz="1400" dirty="0">
              <a:latin typeface="Arial" panose="020B0604020202020204" pitchFamily="34" charset="0"/>
              <a:cs typeface="Arial" panose="020B0604020202020204" pitchFamily="34" charset="0"/>
            </a:endParaRPr>
          </a:p>
          <a:p>
            <a:pPr marL="171450" indent="-171450" defTabSz="533400">
              <a:lnSpc>
                <a:spcPct val="90000"/>
              </a:lnSpc>
              <a:spcBef>
                <a:spcPct val="0"/>
              </a:spcBef>
              <a:spcAft>
                <a:spcPct val="35000"/>
              </a:spcAft>
              <a:buFont typeface="Arial" panose="020B0604020202020204" pitchFamily="34" charset="0"/>
              <a:buChar char="•"/>
            </a:pPr>
            <a:endParaRPr lang="es-CL" sz="1400" dirty="0" smtClean="0">
              <a:latin typeface="Arial" panose="020B0604020202020204" pitchFamily="34" charset="0"/>
              <a:cs typeface="Arial" panose="020B0604020202020204" pitchFamily="34" charset="0"/>
            </a:endParaRPr>
          </a:p>
          <a:p>
            <a:pPr marL="171450" indent="-171450" defTabSz="533400">
              <a:lnSpc>
                <a:spcPct val="90000"/>
              </a:lnSpc>
              <a:spcBef>
                <a:spcPct val="0"/>
              </a:spcBef>
              <a:spcAft>
                <a:spcPct val="35000"/>
              </a:spcAft>
              <a:buFont typeface="Arial" panose="020B0604020202020204" pitchFamily="34" charset="0"/>
              <a:buChar char="•"/>
            </a:pPr>
            <a:r>
              <a:rPr lang="es-CL" sz="1400" dirty="0" smtClean="0">
                <a:latin typeface="Arial" panose="020B0604020202020204" pitchFamily="34" charset="0"/>
                <a:cs typeface="Arial" panose="020B0604020202020204" pitchFamily="34" charset="0"/>
              </a:rPr>
              <a:t>La </a:t>
            </a:r>
            <a:r>
              <a:rPr lang="es-CL" sz="1400" dirty="0">
                <a:latin typeface="Arial" panose="020B0604020202020204" pitchFamily="34" charset="0"/>
                <a:cs typeface="Arial" panose="020B0604020202020204" pitchFamily="34" charset="0"/>
              </a:rPr>
              <a:t>compañía presenta un </a:t>
            </a:r>
            <a:r>
              <a:rPr lang="es-CL" sz="1400" dirty="0" smtClean="0">
                <a:latin typeface="Arial" panose="020B0604020202020204" pitchFamily="34" charset="0"/>
                <a:cs typeface="Arial" panose="020B0604020202020204" pitchFamily="34" charset="0"/>
              </a:rPr>
              <a:t>salto en el Ebitda al 31 de marzo de 2020 debido principalmente a los ingresos provenientes de los nuevos activos adquiridos, mientras están pendientes de ser registrados algunos gastos. </a:t>
            </a:r>
          </a:p>
          <a:p>
            <a:pPr marL="171450" indent="-171450" defTabSz="533400">
              <a:lnSpc>
                <a:spcPct val="90000"/>
              </a:lnSpc>
              <a:spcBef>
                <a:spcPct val="0"/>
              </a:spcBef>
              <a:spcAft>
                <a:spcPct val="35000"/>
              </a:spcAft>
              <a:buFont typeface="Arial" panose="020B0604020202020204" pitchFamily="34" charset="0"/>
              <a:buChar char="•"/>
            </a:pPr>
            <a:endParaRPr lang="es-CL" sz="1400" dirty="0" smtClean="0">
              <a:latin typeface="Arial" panose="020B0604020202020204" pitchFamily="34" charset="0"/>
              <a:cs typeface="Arial" panose="020B0604020202020204" pitchFamily="34" charset="0"/>
            </a:endParaRPr>
          </a:p>
          <a:p>
            <a:pPr marL="171450" indent="-171450" defTabSz="533400">
              <a:lnSpc>
                <a:spcPct val="90000"/>
              </a:lnSpc>
              <a:spcBef>
                <a:spcPct val="0"/>
              </a:spcBef>
              <a:spcAft>
                <a:spcPct val="35000"/>
              </a:spcAft>
              <a:buFont typeface="Arial" panose="020B0604020202020204" pitchFamily="34" charset="0"/>
              <a:buChar char="•"/>
            </a:pPr>
            <a:r>
              <a:rPr lang="es-CL" sz="1400" dirty="0" smtClean="0">
                <a:latin typeface="Arial" panose="020B0604020202020204" pitchFamily="34" charset="0"/>
                <a:cs typeface="Arial" panose="020B0604020202020204" pitchFamily="34" charset="0"/>
              </a:rPr>
              <a:t>En el corto plazo, el Ebitda retornará a la estabilidad que caracteriza a nuestra empresa.</a:t>
            </a:r>
            <a:endParaRPr lang="es-CL" sz="1400" dirty="0">
              <a:latin typeface="Arial" panose="020B0604020202020204" pitchFamily="34" charset="0"/>
              <a:cs typeface="Arial" panose="020B0604020202020204" pitchFamily="34" charset="0"/>
            </a:endParaRPr>
          </a:p>
          <a:p>
            <a:pPr marL="171450" lvl="1" indent="-171450" defTabSz="533400">
              <a:lnSpc>
                <a:spcPct val="90000"/>
              </a:lnSpc>
              <a:spcBef>
                <a:spcPct val="0"/>
              </a:spcBef>
              <a:spcAft>
                <a:spcPct val="35000"/>
              </a:spcAf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171450" indent="-171450" defTabSz="533400">
              <a:lnSpc>
                <a:spcPct val="90000"/>
              </a:lnSpc>
              <a:spcBef>
                <a:spcPct val="0"/>
              </a:spcBef>
              <a:spcAft>
                <a:spcPct val="35000"/>
              </a:spcAft>
              <a:buFont typeface="Arial" panose="020B0604020202020204" pitchFamily="34" charset="0"/>
              <a:buChar char="•"/>
            </a:pPr>
            <a:r>
              <a:rPr lang="es-CL" sz="1400" dirty="0">
                <a:latin typeface="Arial" panose="020B0604020202020204" pitchFamily="34" charset="0"/>
                <a:cs typeface="Arial" panose="020B0604020202020204" pitchFamily="34" charset="0"/>
              </a:rPr>
              <a:t>La Compañía ha mantenido un margen </a:t>
            </a:r>
            <a:r>
              <a:rPr lang="es-CL" sz="1400" dirty="0" err="1">
                <a:latin typeface="Arial" panose="020B0604020202020204" pitchFamily="34" charset="0"/>
                <a:cs typeface="Arial" panose="020B0604020202020204" pitchFamily="34" charset="0"/>
              </a:rPr>
              <a:t>Ebitda</a:t>
            </a:r>
            <a:r>
              <a:rPr lang="es-CL" sz="1400" dirty="0">
                <a:latin typeface="Arial" panose="020B0604020202020204" pitchFamily="34" charset="0"/>
                <a:cs typeface="Arial" panose="020B0604020202020204" pitchFamily="34" charset="0"/>
              </a:rPr>
              <a:t> por sobre el </a:t>
            </a:r>
            <a:r>
              <a:rPr lang="es-CL" sz="1400" dirty="0" smtClean="0">
                <a:latin typeface="Arial" panose="020B0604020202020204" pitchFamily="34" charset="0"/>
                <a:cs typeface="Arial" panose="020B0604020202020204" pitchFamily="34" charset="0"/>
              </a:rPr>
              <a:t>65% (82% </a:t>
            </a:r>
            <a:r>
              <a:rPr lang="es-CL" sz="1400" dirty="0">
                <a:latin typeface="Arial" panose="020B0604020202020204" pitchFamily="34" charset="0"/>
                <a:cs typeface="Arial" panose="020B0604020202020204" pitchFamily="34" charset="0"/>
              </a:rPr>
              <a:t>en </a:t>
            </a:r>
            <a:r>
              <a:rPr lang="es-CL" sz="1200" dirty="0" smtClean="0">
                <a:latin typeface="Arial" panose="020B0604020202020204" pitchFamily="34" charset="0"/>
                <a:cs typeface="Arial" panose="020B0604020202020204" pitchFamily="34" charset="0"/>
              </a:rPr>
              <a:t>UDM Marzo 2020</a:t>
            </a:r>
            <a:r>
              <a:rPr lang="es-CL"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marL="171450" indent="-171450" defTabSz="533400">
              <a:lnSpc>
                <a:spcPct val="90000"/>
              </a:lnSpc>
              <a:spcBef>
                <a:spcPct val="0"/>
              </a:spcBef>
              <a:spcAft>
                <a:spcPct val="35000"/>
              </a:spcAf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171450" lvl="0" indent="-171450" defTabSz="533400">
              <a:lnSpc>
                <a:spcPct val="90000"/>
              </a:lnSpc>
              <a:spcBef>
                <a:spcPct val="0"/>
              </a:spcBef>
              <a:spcAft>
                <a:spcPct val="35000"/>
              </a:spcAft>
              <a:buFont typeface="Arial" panose="020B0604020202020204" pitchFamily="34" charset="0"/>
              <a:buChar char="•"/>
            </a:pPr>
            <a:endParaRPr lang="es-ES_tradnl" sz="800" dirty="0" smtClean="0">
              <a:solidFill>
                <a:schemeClr val="bg1">
                  <a:lumMod val="50000"/>
                </a:schemeClr>
              </a:solidFill>
              <a:latin typeface="Century Gothic"/>
              <a:cs typeface="Century Gothic"/>
            </a:endParaRPr>
          </a:p>
          <a:p>
            <a:pPr marL="342900" indent="-342900">
              <a:lnSpc>
                <a:spcPct val="110000"/>
              </a:lnSpc>
              <a:buFont typeface="Arial"/>
              <a:buChar char="•"/>
            </a:pPr>
            <a:endParaRPr lang="es-CL" sz="700" dirty="0">
              <a:solidFill>
                <a:schemeClr val="bg1">
                  <a:lumMod val="50000"/>
                </a:schemeClr>
              </a:solidFill>
              <a:latin typeface="Century Gothic"/>
              <a:cs typeface="Century Gothic"/>
            </a:endParaRPr>
          </a:p>
        </p:txBody>
      </p:sp>
      <p:graphicFrame>
        <p:nvGraphicFramePr>
          <p:cNvPr id="12" name="Gráfico 11"/>
          <p:cNvGraphicFramePr/>
          <p:nvPr>
            <p:extLst>
              <p:ext uri="{D42A27DB-BD31-4B8C-83A1-F6EECF244321}">
                <p14:modId xmlns:p14="http://schemas.microsoft.com/office/powerpoint/2010/main" val="3432510927"/>
              </p:ext>
            </p:extLst>
          </p:nvPr>
        </p:nvGraphicFramePr>
        <p:xfrm>
          <a:off x="3646449" y="3977839"/>
          <a:ext cx="3930413" cy="26382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p:cNvGraphicFramePr/>
          <p:nvPr>
            <p:extLst>
              <p:ext uri="{D42A27DB-BD31-4B8C-83A1-F6EECF244321}">
                <p14:modId xmlns:p14="http://schemas.microsoft.com/office/powerpoint/2010/main" val="3401213502"/>
              </p:ext>
            </p:extLst>
          </p:nvPr>
        </p:nvGraphicFramePr>
        <p:xfrm>
          <a:off x="-77296" y="3977838"/>
          <a:ext cx="3723745" cy="263825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4291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2716" y="371312"/>
            <a:ext cx="7402511" cy="400110"/>
          </a:xfrm>
          <a:prstGeom prst="rect">
            <a:avLst/>
          </a:prstGeom>
          <a:noFill/>
        </p:spPr>
        <p:txBody>
          <a:bodyPr wrap="square" rtlCol="0">
            <a:spAutoFit/>
          </a:bodyPr>
          <a:lstStyle>
            <a:defPPr>
              <a:defRPr lang="es-ES"/>
            </a:defPPr>
            <a:lvl1pPr>
              <a:defRPr sz="2400" b="1">
                <a:solidFill>
                  <a:srgbClr val="8C0E1D"/>
                </a:solidFill>
                <a:latin typeface="Century Gothic"/>
                <a:cs typeface="Century Gothic"/>
              </a:defRPr>
            </a:lvl1pPr>
          </a:lstStyle>
          <a:p>
            <a:r>
              <a:rPr lang="en-US" sz="2000" dirty="0">
                <a:latin typeface="Arial" panose="020B0604020202020204" pitchFamily="34" charset="0"/>
                <a:cs typeface="Arial" panose="020B0604020202020204" pitchFamily="34" charset="0"/>
              </a:rPr>
              <a:t>Fortaleza </a:t>
            </a:r>
            <a:r>
              <a:rPr lang="en-US" sz="2000" dirty="0" err="1">
                <a:latin typeface="Arial" panose="020B0604020202020204" pitchFamily="34" charset="0"/>
                <a:cs typeface="Arial" panose="020B0604020202020204" pitchFamily="34" charset="0"/>
              </a:rPr>
              <a:t>Financiera</a:t>
            </a:r>
            <a:endParaRPr lang="en-US" sz="2000" dirty="0">
              <a:latin typeface="Arial" panose="020B0604020202020204" pitchFamily="34" charset="0"/>
              <a:cs typeface="Arial" panose="020B0604020202020204" pitchFamily="34" charset="0"/>
            </a:endParaRPr>
          </a:p>
        </p:txBody>
      </p:sp>
      <p:sp>
        <p:nvSpPr>
          <p:cNvPr id="21" name="Rectángulo 20"/>
          <p:cNvSpPr/>
          <p:nvPr/>
        </p:nvSpPr>
        <p:spPr>
          <a:xfrm>
            <a:off x="7581900" y="0"/>
            <a:ext cx="1562100" cy="6858000"/>
          </a:xfrm>
          <a:prstGeom prst="rect">
            <a:avLst/>
          </a:prstGeom>
          <a:solidFill>
            <a:srgbClr val="8C0E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7" name="1.png" descr="/Users/waltherreyes/Desktop/PPT VARIADOS/TODOS ELEMENTOS PPT TRANSELEC/INTERIORES/OK/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581901" y="3262107"/>
            <a:ext cx="1562100" cy="3595893"/>
          </a:xfrm>
          <a:prstGeom prst="rect">
            <a:avLst/>
          </a:prstGeom>
        </p:spPr>
      </p:pic>
      <p:pic>
        <p:nvPicPr>
          <p:cNvPr id="28" name="TRANSELEC LOGOTIPO-04.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788554" y="178006"/>
            <a:ext cx="1211508" cy="350128"/>
          </a:xfrm>
          <a:prstGeom prst="rect">
            <a:avLst/>
          </a:prstGeom>
        </p:spPr>
      </p:pic>
      <p:sp>
        <p:nvSpPr>
          <p:cNvPr id="8" name="28 Marcador de número de diapositiva"/>
          <p:cNvSpPr txBox="1">
            <a:spLocks/>
          </p:cNvSpPr>
          <p:nvPr/>
        </p:nvSpPr>
        <p:spPr>
          <a:xfrm>
            <a:off x="8363386" y="6482072"/>
            <a:ext cx="775576" cy="365125"/>
          </a:xfrm>
          <a:prstGeom prst="rect">
            <a:avLst/>
          </a:prstGeom>
        </p:spPr>
        <p:txBody>
          <a:bodyPr vert="horz" lIns="91440" tIns="45720" rIns="91440" bIns="45720" rtlCol="0" anchor="ctr"/>
          <a:lstStyle/>
          <a:p>
            <a:pPr algn="r">
              <a:defRPr/>
            </a:pPr>
            <a:fld id="{C0614A56-0E0C-C54E-A4FA-B06E56993D95}" type="slidenum">
              <a:rPr lang="es-ES" sz="1000" smtClean="0">
                <a:solidFill>
                  <a:schemeClr val="bg1"/>
                </a:solidFill>
                <a:latin typeface="Century Gothic" panose="020B0502020202020204" pitchFamily="34" charset="0"/>
                <a:cs typeface="Arial" pitchFamily="34" charset="0"/>
              </a:rPr>
              <a:pPr algn="r">
                <a:defRPr/>
              </a:pPr>
              <a:t>9</a:t>
            </a:fld>
            <a:endParaRPr lang="es-ES" sz="1000" dirty="0">
              <a:solidFill>
                <a:schemeClr val="bg1"/>
              </a:solidFill>
              <a:latin typeface="Century Gothic" panose="020B0502020202020204" pitchFamily="34" charset="0"/>
              <a:cs typeface="Arial" pitchFamily="34" charset="0"/>
            </a:endParaRPr>
          </a:p>
        </p:txBody>
      </p:sp>
      <p:sp>
        <p:nvSpPr>
          <p:cNvPr id="9" name="CuadroTexto 21"/>
          <p:cNvSpPr txBox="1"/>
          <p:nvPr/>
        </p:nvSpPr>
        <p:spPr>
          <a:xfrm>
            <a:off x="277676" y="1163996"/>
            <a:ext cx="6955145" cy="2099036"/>
          </a:xfrm>
          <a:prstGeom prst="rect">
            <a:avLst/>
          </a:prstGeom>
          <a:noFill/>
        </p:spPr>
        <p:txBody>
          <a:bodyPr wrap="square" rtlCol="0">
            <a:spAutoFit/>
          </a:bodyPr>
          <a:lstStyle/>
          <a:p>
            <a:pPr marL="171450" indent="-171450" defTabSz="533400">
              <a:lnSpc>
                <a:spcPct val="90000"/>
              </a:lnSpc>
              <a:spcBef>
                <a:spcPct val="0"/>
              </a:spcBef>
              <a:spcAft>
                <a:spcPct val="35000"/>
              </a:spcAft>
              <a:buFont typeface="Arial" panose="020B0604020202020204" pitchFamily="34" charset="0"/>
              <a:buChar char="•"/>
            </a:pPr>
            <a:r>
              <a:rPr lang="es-ES_tradnl" sz="1400" dirty="0">
                <a:latin typeface="Arial" panose="020B0604020202020204" pitchFamily="34" charset="0"/>
                <a:cs typeface="Arial" panose="020B0604020202020204" pitchFamily="34" charset="0"/>
              </a:rPr>
              <a:t>La empresa cuenta con </a:t>
            </a:r>
            <a:r>
              <a:rPr lang="es-PE" sz="1400" dirty="0">
                <a:latin typeface="Arial" panose="020B0604020202020204" pitchFamily="34" charset="0"/>
                <a:cs typeface="Arial" panose="020B0604020202020204" pitchFamily="34" charset="0"/>
              </a:rPr>
              <a:t>flujos de caja predecibles, estables y de largo plazo.</a:t>
            </a:r>
          </a:p>
          <a:p>
            <a:pPr marL="171450" indent="-171450" defTabSz="533400">
              <a:lnSpc>
                <a:spcPct val="90000"/>
              </a:lnSpc>
              <a:spcBef>
                <a:spcPct val="0"/>
              </a:spcBef>
              <a:spcAft>
                <a:spcPct val="35000"/>
              </a:spcAft>
              <a:buFont typeface="Arial" panose="020B0604020202020204" pitchFamily="34" charset="0"/>
              <a:buChar char="•"/>
            </a:pPr>
            <a:endParaRPr lang="es-PE" sz="1400" dirty="0">
              <a:latin typeface="Arial" panose="020B0604020202020204" pitchFamily="34" charset="0"/>
              <a:cs typeface="Arial" panose="020B0604020202020204" pitchFamily="34" charset="0"/>
            </a:endParaRPr>
          </a:p>
          <a:p>
            <a:pPr marL="171450" indent="-171450" defTabSz="533400">
              <a:lnSpc>
                <a:spcPct val="90000"/>
              </a:lnSpc>
              <a:spcBef>
                <a:spcPct val="0"/>
              </a:spcBef>
              <a:spcAft>
                <a:spcPct val="35000"/>
              </a:spcAft>
              <a:buFont typeface="Arial" panose="020B0604020202020204" pitchFamily="34" charset="0"/>
              <a:buChar char="•"/>
            </a:pPr>
            <a:r>
              <a:rPr lang="es-CL" sz="1400" dirty="0">
                <a:latin typeface="Arial" panose="020B0604020202020204" pitchFamily="34" charset="0"/>
                <a:cs typeface="Arial" panose="020B0604020202020204" pitchFamily="34" charset="0"/>
              </a:rPr>
              <a:t>Fuerte capacidad de generación interna de flujos de caja.</a:t>
            </a:r>
          </a:p>
          <a:p>
            <a:pPr marL="171450" indent="-171450" defTabSz="533400">
              <a:lnSpc>
                <a:spcPct val="90000"/>
              </a:lnSpc>
              <a:spcBef>
                <a:spcPct val="0"/>
              </a:spcBef>
              <a:spcAft>
                <a:spcPct val="35000"/>
              </a:spcAft>
              <a:buFont typeface="Arial" panose="020B0604020202020204" pitchFamily="34" charset="0"/>
              <a:buChar char="•"/>
            </a:pPr>
            <a:endParaRPr lang="es-PE" sz="1400" dirty="0">
              <a:latin typeface="Arial" panose="020B0604020202020204" pitchFamily="34" charset="0"/>
              <a:cs typeface="Arial" panose="020B0604020202020204" pitchFamily="34" charset="0"/>
            </a:endParaRPr>
          </a:p>
          <a:p>
            <a:pPr marL="171450" indent="-171450" defTabSz="533400">
              <a:lnSpc>
                <a:spcPct val="90000"/>
              </a:lnSpc>
              <a:spcBef>
                <a:spcPct val="0"/>
              </a:spcBef>
              <a:spcAft>
                <a:spcPct val="35000"/>
              </a:spcAft>
              <a:buFont typeface="Arial" panose="020B0604020202020204" pitchFamily="34" charset="0"/>
              <a:buChar char="•"/>
            </a:pPr>
            <a:r>
              <a:rPr lang="es-PE" sz="1400" dirty="0">
                <a:latin typeface="Arial" panose="020B0604020202020204" pitchFamily="34" charset="0"/>
                <a:cs typeface="Arial" panose="020B0604020202020204" pitchFamily="34" charset="0"/>
              </a:rPr>
              <a:t>Adicionalmente, en la actualidad, </a:t>
            </a:r>
            <a:r>
              <a:rPr lang="es-PE" sz="1400" dirty="0" err="1">
                <a:latin typeface="Arial" panose="020B0604020202020204" pitchFamily="34" charset="0"/>
                <a:cs typeface="Arial" panose="020B0604020202020204" pitchFamily="34" charset="0"/>
              </a:rPr>
              <a:t>Conelsur</a:t>
            </a:r>
            <a:r>
              <a:rPr lang="es-PE" sz="1400" dirty="0">
                <a:latin typeface="Arial" panose="020B0604020202020204" pitchFamily="34" charset="0"/>
                <a:cs typeface="Arial" panose="020B0604020202020204" pitchFamily="34" charset="0"/>
              </a:rPr>
              <a:t> tiene suficiente liquidez para enfrentar sus compromisos normales de la operación, e</a:t>
            </a:r>
            <a:r>
              <a:rPr lang="es-PE" sz="1400" dirty="0" smtClean="0">
                <a:latin typeface="Arial" panose="020B0604020202020204" pitchFamily="34" charset="0"/>
                <a:cs typeface="Arial" panose="020B0604020202020204" pitchFamily="34" charset="0"/>
              </a:rPr>
              <a:t> imprevistos que pudieran surgir en el actual estado de </a:t>
            </a:r>
            <a:r>
              <a:rPr lang="es-PE" sz="1400" dirty="0" smtClean="0">
                <a:latin typeface="Arial" panose="020B0604020202020204" pitchFamily="34" charset="0"/>
                <a:cs typeface="Arial" panose="020B0604020202020204" pitchFamily="34" charset="0"/>
              </a:rPr>
              <a:t>emergencia nacional </a:t>
            </a:r>
            <a:r>
              <a:rPr lang="es-PE" sz="1400" dirty="0" smtClean="0">
                <a:latin typeface="Arial" panose="020B0604020202020204" pitchFamily="34" charset="0"/>
                <a:cs typeface="Arial" panose="020B0604020202020204" pitchFamily="34" charset="0"/>
              </a:rPr>
              <a:t>debido al Covid-19.</a:t>
            </a:r>
            <a:endParaRPr lang="es-PE" sz="1400" dirty="0">
              <a:latin typeface="Arial" panose="020B0604020202020204" pitchFamily="34" charset="0"/>
              <a:cs typeface="Arial" panose="020B0604020202020204" pitchFamily="34" charset="0"/>
            </a:endParaRPr>
          </a:p>
          <a:p>
            <a:pPr marL="171450" lvl="0" indent="-171450" defTabSz="533400">
              <a:lnSpc>
                <a:spcPct val="90000"/>
              </a:lnSpc>
              <a:spcBef>
                <a:spcPct val="0"/>
              </a:spcBef>
              <a:spcAft>
                <a:spcPct val="35000"/>
              </a:spcAft>
              <a:buFont typeface="Arial" panose="020B0604020202020204" pitchFamily="34" charset="0"/>
              <a:buChar char="•"/>
            </a:pPr>
            <a:endParaRPr lang="es-ES_tradnl" sz="800" dirty="0" smtClean="0">
              <a:solidFill>
                <a:schemeClr val="bg1">
                  <a:lumMod val="50000"/>
                </a:schemeClr>
              </a:solidFill>
              <a:latin typeface="Century Gothic"/>
              <a:cs typeface="Century Gothic"/>
            </a:endParaRPr>
          </a:p>
          <a:p>
            <a:pPr marL="342900" indent="-342900">
              <a:lnSpc>
                <a:spcPct val="110000"/>
              </a:lnSpc>
              <a:buFont typeface="Arial"/>
              <a:buChar char="•"/>
            </a:pPr>
            <a:endParaRPr lang="es-CL" sz="700" dirty="0">
              <a:solidFill>
                <a:schemeClr val="bg1">
                  <a:lumMod val="50000"/>
                </a:schemeClr>
              </a:solidFill>
              <a:latin typeface="Century Gothic"/>
              <a:cs typeface="Century Gothic"/>
            </a:endParaRPr>
          </a:p>
        </p:txBody>
      </p:sp>
      <p:graphicFrame>
        <p:nvGraphicFramePr>
          <p:cNvPr id="11" name="Gráfico 10"/>
          <p:cNvGraphicFramePr/>
          <p:nvPr>
            <p:extLst>
              <p:ext uri="{D42A27DB-BD31-4B8C-83A1-F6EECF244321}">
                <p14:modId xmlns:p14="http://schemas.microsoft.com/office/powerpoint/2010/main" val="124469258"/>
              </p:ext>
            </p:extLst>
          </p:nvPr>
        </p:nvGraphicFramePr>
        <p:xfrm>
          <a:off x="156900" y="3598604"/>
          <a:ext cx="3723745" cy="28834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áfico 12"/>
          <p:cNvGraphicFramePr/>
          <p:nvPr>
            <p:extLst>
              <p:ext uri="{D42A27DB-BD31-4B8C-83A1-F6EECF244321}">
                <p14:modId xmlns:p14="http://schemas.microsoft.com/office/powerpoint/2010/main" val="3330313795"/>
              </p:ext>
            </p:extLst>
          </p:nvPr>
        </p:nvGraphicFramePr>
        <p:xfrm>
          <a:off x="3890884" y="3598605"/>
          <a:ext cx="3723745" cy="288346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626066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solidFill>
            <a:srgbClr val="C00000"/>
          </a:solidFill>
          <a:prstDash val="dash"/>
        </a:ln>
      </a:spPr>
      <a:bodyPr wrap="square" rtlCol="0">
        <a:spAutoFit/>
      </a:bodyPr>
      <a:lstStyle>
        <a:defPPr>
          <a:lnSpc>
            <a:spcPct val="110000"/>
          </a:lnSpc>
          <a:defRPr sz="1100" dirty="0">
            <a:solidFill>
              <a:schemeClr val="bg1">
                <a:lumMod val="50000"/>
              </a:schemeClr>
            </a:solidFill>
            <a:latin typeface="Century Gothic"/>
            <a:ea typeface="ＭＳ Ｐゴシック" charset="0"/>
            <a:cs typeface="Century Gothic"/>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28736</TotalTime>
  <Words>994</Words>
  <Application>Microsoft Office PowerPoint</Application>
  <PresentationFormat>Presentación en pantalla (4:3)</PresentationFormat>
  <Paragraphs>127</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MS PGothic</vt:lpstr>
      <vt:lpstr>MS PGothic</vt:lpstr>
      <vt:lpstr>Arial</vt:lpstr>
      <vt:lpstr>Calibri</vt:lpstr>
      <vt:lpstr>Century Gothic</vt:lpstr>
      <vt:lpstr>Helvetica</vt:lpstr>
      <vt:lpstr>High Tower Text</vt:lpstr>
      <vt:lpstr>Wingdings</vt:lpstr>
      <vt:lpstr>Tema de Office</vt:lpstr>
      <vt:lpstr>Conelsur 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 PARA EDITAR TÍTULO</dc:title>
  <dc:creator>W R</dc:creator>
  <cp:lastModifiedBy>Peredo Villarroel, Martha</cp:lastModifiedBy>
  <cp:revision>692</cp:revision>
  <cp:lastPrinted>2019-11-07T17:53:32Z</cp:lastPrinted>
  <dcterms:created xsi:type="dcterms:W3CDTF">2015-06-02T21:49:46Z</dcterms:created>
  <dcterms:modified xsi:type="dcterms:W3CDTF">2020-05-08T20:49:58Z</dcterms:modified>
</cp:coreProperties>
</file>